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notesMasterIdLst>
    <p:notesMasterId r:id="rId42"/>
  </p:notesMasterIdLst>
  <p:handoutMasterIdLst>
    <p:handoutMasterId r:id="rId43"/>
  </p:handoutMasterIdLst>
  <p:sldIdLst>
    <p:sldId id="256" r:id="rId2"/>
    <p:sldId id="325" r:id="rId3"/>
    <p:sldId id="258" r:id="rId4"/>
    <p:sldId id="259" r:id="rId5"/>
    <p:sldId id="302" r:id="rId6"/>
    <p:sldId id="260" r:id="rId7"/>
    <p:sldId id="614" r:id="rId8"/>
    <p:sldId id="608" r:id="rId9"/>
    <p:sldId id="305" r:id="rId10"/>
    <p:sldId id="328" r:id="rId11"/>
    <p:sldId id="267" r:id="rId12"/>
    <p:sldId id="266" r:id="rId13"/>
    <p:sldId id="269" r:id="rId14"/>
    <p:sldId id="261" r:id="rId15"/>
    <p:sldId id="262" r:id="rId16"/>
    <p:sldId id="268" r:id="rId17"/>
    <p:sldId id="265" r:id="rId18"/>
    <p:sldId id="338" r:id="rId19"/>
    <p:sldId id="339" r:id="rId20"/>
    <p:sldId id="340" r:id="rId21"/>
    <p:sldId id="275" r:id="rId22"/>
    <p:sldId id="276" r:id="rId23"/>
    <p:sldId id="616" r:id="rId24"/>
    <p:sldId id="615" r:id="rId25"/>
    <p:sldId id="492" r:id="rId26"/>
    <p:sldId id="602" r:id="rId27"/>
    <p:sldId id="312" r:id="rId28"/>
    <p:sldId id="612" r:id="rId29"/>
    <p:sldId id="627" r:id="rId30"/>
    <p:sldId id="596" r:id="rId31"/>
    <p:sldId id="603" r:id="rId32"/>
    <p:sldId id="264" r:id="rId33"/>
    <p:sldId id="628" r:id="rId34"/>
    <p:sldId id="335" r:id="rId35"/>
    <p:sldId id="292" r:id="rId36"/>
    <p:sldId id="293" r:id="rId37"/>
    <p:sldId id="294" r:id="rId38"/>
    <p:sldId id="299" r:id="rId39"/>
    <p:sldId id="301" r:id="rId40"/>
    <p:sldId id="300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4C1B0C83-A7B9-4741-BA9F-CF3ACC1E8D44}">
          <p14:sldIdLst>
            <p14:sldId id="256"/>
            <p14:sldId id="325"/>
            <p14:sldId id="258"/>
          </p14:sldIdLst>
        </p14:section>
        <p14:section name="Welcome to SoftUni" id="{E41BAA76-794D-4F04-A148-AAC047AEB306}">
          <p14:sldIdLst>
            <p14:sldId id="259"/>
            <p14:sldId id="302"/>
          </p14:sldIdLst>
        </p14:section>
        <p14:section name="Partners" id="{0E9A76F8-7CA3-41AA-92DA-01F18097A645}">
          <p14:sldIdLst>
            <p14:sldId id="260"/>
            <p14:sldId id="614"/>
            <p14:sldId id="608"/>
            <p14:sldId id="305"/>
            <p14:sldId id="328"/>
            <p14:sldId id="267"/>
            <p14:sldId id="266"/>
            <p14:sldId id="269"/>
            <p14:sldId id="261"/>
            <p14:sldId id="262"/>
            <p14:sldId id="268"/>
            <p14:sldId id="265"/>
            <p14:sldId id="338"/>
            <p14:sldId id="339"/>
            <p14:sldId id="340"/>
          </p14:sldIdLst>
        </p14:section>
        <p14:section name="Trainers" id="{04FB701F-B170-4C26-B69A-16EFD97E4F7A}">
          <p14:sldIdLst>
            <p14:sldId id="275"/>
            <p14:sldId id="276"/>
            <p14:sldId id="616"/>
            <p14:sldId id="615"/>
            <p14:sldId id="492"/>
            <p14:sldId id="602"/>
            <p14:sldId id="312"/>
            <p14:sldId id="612"/>
            <p14:sldId id="627"/>
            <p14:sldId id="596"/>
            <p14:sldId id="603"/>
            <p14:sldId id="264"/>
            <p14:sldId id="628"/>
            <p14:sldId id="335"/>
          </p14:sldIdLst>
        </p14:section>
        <p14:section name="Learning Paths and Opportunities" id="{725A98AC-3E99-45B5-B37D-CE4C0A148F18}">
          <p14:sldIdLst>
            <p14:sldId id="292"/>
            <p14:sldId id="293"/>
            <p14:sldId id="294"/>
          </p14:sldIdLst>
        </p14:section>
        <p14:section name="Conclusion" id="{F6D907EC-1D70-4C0D-97CC-FF53A58A35D8}">
          <p14:sldIdLst>
            <p14:sldId id="299"/>
            <p14:sldId id="301"/>
            <p14:sldId id="30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64646"/>
    <a:srgbClr val="F2A40D"/>
    <a:srgbClr val="DBBD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CC232DE-2511-49A3-B33B-FD78A94CD8E3}" v="22" dt="2019-12-04T16:40:36.347"/>
  </p1510:revLst>
</p1510:revInfo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02" autoAdjust="0"/>
    <p:restoredTop sz="93844" autoAdjust="0"/>
  </p:normalViewPr>
  <p:slideViewPr>
    <p:cSldViewPr showGuides="1">
      <p:cViewPr varScale="1">
        <p:scale>
          <a:sx n="77" d="100"/>
          <a:sy n="77" d="100"/>
        </p:scale>
        <p:origin x="955" y="67"/>
      </p:cViewPr>
      <p:guideLst>
        <p:guide orient="horz" pos="2184"/>
        <p:guide pos="3840"/>
      </p:guideLst>
    </p:cSldViewPr>
  </p:slideViewPr>
  <p:outlineViewPr>
    <p:cViewPr>
      <p:scale>
        <a:sx n="33" d="100"/>
        <a:sy n="33" d="100"/>
      </p:scale>
      <p:origin x="0" y="-9989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566"/>
    </p:cViewPr>
  </p:sorterViewPr>
  <p:notesViewPr>
    <p:cSldViewPr>
      <p:cViewPr varScale="1">
        <p:scale>
          <a:sx n="62" d="100"/>
          <a:sy n="62" d="100"/>
        </p:scale>
        <p:origin x="3154" y="72"/>
      </p:cViewPr>
      <p:guideLst/>
    </p:cSldViewPr>
  </p:notesViewPr>
  <p:gridSpacing cx="45000" cy="45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handoutMaster" Target="handoutMasters/handoutMaster1.xml"/><Relationship Id="rId48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F20103-83CC-4A54-8FDE-9D37FC2629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53962-26EF-44E4-9E69-61B1727AB1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87215-0C8F-4762-A664-737A353EC9A4}" type="datetimeFigureOut">
              <a:rPr lang="bg-BG" smtClean="0"/>
              <a:t>12.5.2022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A6967E-448F-4887-8FCB-34482EFBCC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-1" y="8847000"/>
            <a:ext cx="6443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100" dirty="0"/>
              <a:t>© SoftUni – </a:t>
            </a:r>
            <a:r>
              <a:rPr lang="en-US" sz="1100" u="sng" dirty="0">
                <a:hlinkClick r:id="rId2"/>
              </a:rPr>
              <a:t>https://softuni.org</a:t>
            </a:r>
            <a:r>
              <a:rPr lang="en-US" sz="1100" dirty="0"/>
              <a:t>. Copyrighted document. Unauthorized copy or reproduction is not permitted.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554C2-DDBA-40E2-9536-53A07EC502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443999" y="8847000"/>
            <a:ext cx="412413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318AE-53F9-47EA-B5FE-E9473933AF11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150602968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84649-876A-46C9-8472-14CB09C070D8}" type="datetimeFigureOut">
              <a:rPr lang="en-US" smtClean="0"/>
              <a:t>5/12/2022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067CD-8E6B-4360-9AA8-C5DF2A48A6D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2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530847692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26287032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30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38157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5661004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049B984-F964-47FF-8179-0A3007CE21C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41719070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D1C0779-821B-433B-AB3A-0953EE966C7E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6589384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7548A-4D3C-449B-81A5-FA4BE4628490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7290413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8680667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18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1834767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19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0856628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20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8629595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3210985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47686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5606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BA5BD7-F043-4D1B-AA17-CD412FC534D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5004396A-3B30-4C2C-BBAB-D89CA4468B6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© SoftUni – </a:t>
            </a:r>
            <a:r>
              <a:rPr kumimoji="0" lang="en-US" sz="11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/>
              </a:rPr>
              <a:t>https://softuni.org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6757083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hyperlink" Target="https://softuni.org/" TargetMode="External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hyperlink" Target="https://about.softuni.bg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11" Type="http://schemas.openxmlformats.org/officeDocument/2006/relationships/image" Target="../media/image4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hyperlink" Target="https://softuni.bg/" TargetMode="External"/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2" Type="http://schemas.openxmlformats.org/officeDocument/2006/relationships/hyperlink" Target="https://forum.softuni.bg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softuni.org/" TargetMode="External"/><Relationship Id="rId11" Type="http://schemas.openxmlformats.org/officeDocument/2006/relationships/image" Target="../media/image5.png"/><Relationship Id="rId5" Type="http://schemas.openxmlformats.org/officeDocument/2006/relationships/image" Target="../media/image16.png"/><Relationship Id="rId10" Type="http://schemas.openxmlformats.org/officeDocument/2006/relationships/hyperlink" Target="https://softuni.foundation/" TargetMode="External"/><Relationship Id="rId4" Type="http://schemas.openxmlformats.org/officeDocument/2006/relationships/hyperlink" Target="https://www.facebook.com/SoftwareUniversity" TargetMode="External"/><Relationship Id="rId9" Type="http://schemas.openxmlformats.org/officeDocument/2006/relationships/image" Target="../media/image18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Bottom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/>
        </p:nvSpPr>
        <p:spPr>
          <a:xfrm>
            <a:off x="0" y="6702676"/>
            <a:ext cx="12195176" cy="1553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4" name="Picture Logo SoftUni" descr="SoftUni logo">
            <a:extLst>
              <a:ext uri="{FF2B5EF4-FFF2-40B4-BE49-F238E27FC236}">
                <a16:creationId xmlns:a16="http://schemas.microsoft.com/office/drawing/2014/main" id="{C4D6B2A2-DFF0-4712-BFEC-6676BEC99FE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4460" y="5184000"/>
            <a:ext cx="3751540" cy="1297655"/>
          </a:xfrm>
          <a:prstGeom prst="rect">
            <a:avLst/>
          </a:prstGeom>
        </p:spPr>
      </p:pic>
      <p:sp>
        <p:nvSpPr>
          <p:cNvPr id="31" name="Text Placeholder Company Site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8708505" y="6130863"/>
            <a:ext cx="2951518" cy="34155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r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7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Company Web Site</a:t>
            </a:r>
          </a:p>
        </p:txBody>
      </p:sp>
      <p:sp>
        <p:nvSpPr>
          <p:cNvPr id="30" name="Text Placeholder Company Name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8708505" y="5756628"/>
            <a:ext cx="2951518" cy="367080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r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9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Company Name</a:t>
            </a:r>
          </a:p>
        </p:txBody>
      </p:sp>
      <p:pic>
        <p:nvPicPr>
          <p:cNvPr id="35" name="Picture SoftUni Mascot" descr="SoftUni mascot">
            <a:extLst>
              <a:ext uri="{FF2B5EF4-FFF2-40B4-BE49-F238E27FC236}">
                <a16:creationId xmlns:a16="http://schemas.microsoft.com/office/drawing/2014/main" id="{951E7DA9-C5F0-43D9-B013-3BDF9EEF029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848924" y="2609644"/>
            <a:ext cx="2788893" cy="3018284"/>
          </a:xfrm>
          <a:prstGeom prst="rect">
            <a:avLst/>
          </a:prstGeom>
        </p:spPr>
      </p:pic>
      <p:pic>
        <p:nvPicPr>
          <p:cNvPr id="22" name="Picture Logo Software University" descr="Software University logo">
            <a:hlinkClick r:id="rId4"/>
            <a:extLst>
              <a:ext uri="{FF2B5EF4-FFF2-40B4-BE49-F238E27FC236}">
                <a16:creationId xmlns:a16="http://schemas.microsoft.com/office/drawing/2014/main" id="{F2315EB3-3FE4-4D3B-921E-5F209CEC13CB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944" y="5918567"/>
            <a:ext cx="1830305" cy="628159"/>
          </a:xfrm>
          <a:prstGeom prst="rect">
            <a:avLst/>
          </a:prstGeom>
        </p:spPr>
      </p:pic>
      <p:sp>
        <p:nvSpPr>
          <p:cNvPr id="40" name="Text Placeholder Author Position">
            <a:extLst>
              <a:ext uri="{FF2B5EF4-FFF2-40B4-BE49-F238E27FC236}">
                <a16:creationId xmlns:a16="http://schemas.microsoft.com/office/drawing/2014/main" id="{CD940256-851E-46C8-8BFB-A5ECA6C7DA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553082" y="5344180"/>
            <a:ext cx="2980696" cy="44479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3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Position</a:t>
            </a:r>
          </a:p>
        </p:txBody>
      </p:sp>
      <p:sp>
        <p:nvSpPr>
          <p:cNvPr id="36" name="Text Placeholder Author Name">
            <a:extLst>
              <a:ext uri="{FF2B5EF4-FFF2-40B4-BE49-F238E27FC236}">
                <a16:creationId xmlns:a16="http://schemas.microsoft.com/office/drawing/2014/main" id="{3B21F47B-DE1F-442D-A2B7-6866F87867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553082" y="4851838"/>
            <a:ext cx="2980696" cy="454398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7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Author Name</a:t>
            </a:r>
          </a:p>
        </p:txBody>
      </p:sp>
      <p:sp>
        <p:nvSpPr>
          <p:cNvPr id="33" name="Picture Placeholder Title Image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53082" y="2740913"/>
            <a:ext cx="4642919" cy="1936503"/>
          </a:xfrm>
        </p:spPr>
        <p:txBody>
          <a:bodyPr/>
          <a:lstStyle>
            <a:lvl1pPr marL="0" indent="0" algn="ctr" latinLnBrk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43" name="Presentation Subtitle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54182" y="1258272"/>
            <a:ext cx="11083636" cy="1315728"/>
          </a:xfrm>
        </p:spPr>
        <p:txBody>
          <a:bodyPr anchor="t" anchorCtr="0">
            <a:normAutofit/>
          </a:bodyPr>
          <a:lstStyle>
            <a:lvl1pPr marL="0" indent="0" algn="ctr" latinLnBrk="0">
              <a:buNone/>
              <a:defRPr sz="3598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Presentation Subtitle</a:t>
            </a:r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182" y="321502"/>
            <a:ext cx="11083636" cy="882654"/>
          </a:xfrm>
        </p:spPr>
        <p:txBody>
          <a:bodyPr/>
          <a:lstStyle>
            <a:lvl1pPr algn="ctr" latinLnBrk="0">
              <a:defRPr sz="4798"/>
            </a:lvl1pPr>
          </a:lstStyle>
          <a:p>
            <a:r>
              <a:rPr lang="en-US" noProof="0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970179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Bottom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 userDrawn="1"/>
        </p:nvSpPr>
        <p:spPr>
          <a:xfrm>
            <a:off x="0" y="6371332"/>
            <a:ext cx="12195176" cy="4872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3" name="Rectangle Bottom Copyright">
            <a:extLst>
              <a:ext uri="{FF2B5EF4-FFF2-40B4-BE49-F238E27FC236}">
                <a16:creationId xmlns:a16="http://schemas.microsoft.com/office/drawing/2014/main" id="{B07FB7FB-DA6C-4F5D-B068-357F0FCE27D8}"/>
              </a:ext>
            </a:extLst>
          </p:cNvPr>
          <p:cNvSpPr/>
          <p:nvPr userDrawn="1"/>
        </p:nvSpPr>
        <p:spPr>
          <a:xfrm>
            <a:off x="111000" y="6454758"/>
            <a:ext cx="11970000" cy="258449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© SoftUni – </a:t>
            </a:r>
            <a:r>
              <a:rPr lang="en-US" sz="1600" u="sng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2"/>
              </a:rPr>
              <a:t>https://about.softuni.bg</a:t>
            </a:r>
            <a:r>
              <a:rPr lang="en-US" sz="1600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Copyrighted document. Unauthorized copy, reproduction or use is not permitted.</a:t>
            </a:r>
            <a:endParaRPr lang="en-US" sz="2400" noProof="0" dirty="0">
              <a:solidFill>
                <a:schemeClr val="bg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26" name="Picture SoftUni Mascot" descr="SoftUni mascot with open hand">
            <a:extLst>
              <a:ext uri="{FF2B5EF4-FFF2-40B4-BE49-F238E27FC236}">
                <a16:creationId xmlns:a16="http://schemas.microsoft.com/office/drawing/2014/main" id="{247CFF3C-C4FA-493D-8505-DF469F4D36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586" y="2898830"/>
            <a:ext cx="2451608" cy="2959741"/>
          </a:xfrm>
          <a:prstGeom prst="rect">
            <a:avLst/>
          </a:prstGeom>
        </p:spPr>
      </p:pic>
      <p:grpSp>
        <p:nvGrpSpPr>
          <p:cNvPr id="2" name="Group SoftUni Brands">
            <a:extLst>
              <a:ext uri="{FF2B5EF4-FFF2-40B4-BE49-F238E27FC236}">
                <a16:creationId xmlns:a16="http://schemas.microsoft.com/office/drawing/2014/main" id="{418FAE34-C1F8-46C7-A4AE-F270D1E70F25}"/>
              </a:ext>
            </a:extLst>
          </p:cNvPr>
          <p:cNvGrpSpPr/>
          <p:nvPr userDrawn="1"/>
        </p:nvGrpSpPr>
        <p:grpSpPr>
          <a:xfrm>
            <a:off x="3332216" y="1702473"/>
            <a:ext cx="8314909" cy="3543782"/>
            <a:chOff x="3332216" y="1702473"/>
            <a:chExt cx="8314909" cy="3543782"/>
          </a:xfrm>
        </p:grpSpPr>
        <p:pic>
          <p:nvPicPr>
            <p:cNvPr id="24" name="Picture SoftUni Kids Logo" descr="SoftUni Kids logo">
              <a:extLst>
                <a:ext uri="{FF2B5EF4-FFF2-40B4-BE49-F238E27FC236}">
                  <a16:creationId xmlns:a16="http://schemas.microsoft.com/office/drawing/2014/main" id="{B0812936-74B6-4265-8C08-AEDC8C79870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16883" y="3776294"/>
              <a:ext cx="1130242" cy="1389256"/>
            </a:xfrm>
            <a:prstGeom prst="rect">
              <a:avLst/>
            </a:prstGeom>
          </p:spPr>
        </p:pic>
        <p:pic>
          <p:nvPicPr>
            <p:cNvPr id="23" name="Picture SoftUni Foundation Logo" descr="SoftUni Foundation logo">
              <a:extLst>
                <a:ext uri="{FF2B5EF4-FFF2-40B4-BE49-F238E27FC236}">
                  <a16:creationId xmlns:a16="http://schemas.microsoft.com/office/drawing/2014/main" id="{6643F71A-2013-433A-8322-FBAAED3162D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53913" y="3788231"/>
              <a:ext cx="1166400" cy="1350756"/>
            </a:xfrm>
            <a:prstGeom prst="rect">
              <a:avLst/>
            </a:prstGeom>
          </p:spPr>
        </p:pic>
        <p:pic>
          <p:nvPicPr>
            <p:cNvPr id="22" name="Picture SoftUni Digital Logo" descr="SoftUni Digital logo">
              <a:extLst>
                <a:ext uri="{FF2B5EF4-FFF2-40B4-BE49-F238E27FC236}">
                  <a16:creationId xmlns:a16="http://schemas.microsoft.com/office/drawing/2014/main" id="{0A83D66F-855B-463B-920B-BF239B01A20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7695" y="3789000"/>
              <a:ext cx="1084614" cy="1457255"/>
            </a:xfrm>
            <a:prstGeom prst="rect">
              <a:avLst/>
            </a:prstGeom>
          </p:spPr>
        </p:pic>
        <p:pic>
          <p:nvPicPr>
            <p:cNvPr id="21" name="Picture SoftUni Creative Logo" descr="SoftUni Creative logo">
              <a:extLst>
                <a:ext uri="{FF2B5EF4-FFF2-40B4-BE49-F238E27FC236}">
                  <a16:creationId xmlns:a16="http://schemas.microsoft.com/office/drawing/2014/main" id="{EA755AAE-BA08-481C-9224-0061170EE4B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3913" y="3776293"/>
              <a:ext cx="1166400" cy="1389257"/>
            </a:xfrm>
            <a:prstGeom prst="rect">
              <a:avLst/>
            </a:prstGeom>
          </p:spPr>
        </p:pic>
        <p:pic>
          <p:nvPicPr>
            <p:cNvPr id="20" name="Picture SoftUni Svetlina Logo" descr="SoftUni Svetlina logo">
              <a:extLst>
                <a:ext uri="{FF2B5EF4-FFF2-40B4-BE49-F238E27FC236}">
                  <a16:creationId xmlns:a16="http://schemas.microsoft.com/office/drawing/2014/main" id="{827D15FD-4C66-4B85-98E6-7826AA8F61C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5029" y="3776293"/>
              <a:ext cx="1166400" cy="1402229"/>
            </a:xfrm>
            <a:prstGeom prst="rect">
              <a:avLst/>
            </a:prstGeom>
          </p:spPr>
        </p:pic>
        <p:pic>
          <p:nvPicPr>
            <p:cNvPr id="25" name="Picture Software University Logo" descr="Software University logo">
              <a:extLst>
                <a:ext uri="{FF2B5EF4-FFF2-40B4-BE49-F238E27FC236}">
                  <a16:creationId xmlns:a16="http://schemas.microsoft.com/office/drawing/2014/main" id="{C74C190C-5856-41B9-8819-AE8DE0E1098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2216" y="3776295"/>
              <a:ext cx="1164654" cy="1440000"/>
            </a:xfrm>
            <a:prstGeom prst="rect">
              <a:avLst/>
            </a:prstGeom>
          </p:spPr>
        </p:pic>
        <p:cxnSp>
          <p:nvCxnSpPr>
            <p:cNvPr id="33" name="Straight Connector 6">
              <a:extLst>
                <a:ext uri="{FF2B5EF4-FFF2-40B4-BE49-F238E27FC236}">
                  <a16:creationId xmlns:a16="http://schemas.microsoft.com/office/drawing/2014/main" id="{5C63D1E8-4A92-4691-8A24-A2FC7E8008E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077113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5">
              <a:extLst>
                <a:ext uri="{FF2B5EF4-FFF2-40B4-BE49-F238E27FC236}">
                  <a16:creationId xmlns:a16="http://schemas.microsoft.com/office/drawing/2014/main" id="{6E91D320-3732-40B8-864D-142D0A277ED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63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4">
              <a:extLst>
                <a:ext uri="{FF2B5EF4-FFF2-40B4-BE49-F238E27FC236}">
                  <a16:creationId xmlns:a16="http://schemas.microsoft.com/office/drawing/2014/main" id="{299ABE09-E33C-46B7-A80D-7BF4A6956211}"/>
                </a:ext>
              </a:extLst>
            </p:cNvPr>
            <p:cNvCxnSpPr/>
            <p:nvPr userDrawn="1"/>
          </p:nvCxnSpPr>
          <p:spPr>
            <a:xfrm>
              <a:off x="819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3">
              <a:extLst>
                <a:ext uri="{FF2B5EF4-FFF2-40B4-BE49-F238E27FC236}">
                  <a16:creationId xmlns:a16="http://schemas.microsoft.com/office/drawing/2014/main" id="{93DDBF37-0764-47AA-94E3-9A44F3ED8FB5}"/>
                </a:ext>
              </a:extLst>
            </p:cNvPr>
            <p:cNvCxnSpPr/>
            <p:nvPr userDrawn="1"/>
          </p:nvCxnSpPr>
          <p:spPr>
            <a:xfrm>
              <a:off x="675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">
              <a:extLst>
                <a:ext uri="{FF2B5EF4-FFF2-40B4-BE49-F238E27FC236}">
                  <a16:creationId xmlns:a16="http://schemas.microsoft.com/office/drawing/2014/main" id="{72BFE2F3-0845-4E5B-9375-E9D4027DD675}"/>
                </a:ext>
              </a:extLst>
            </p:cNvPr>
            <p:cNvCxnSpPr/>
            <p:nvPr userDrawn="1"/>
          </p:nvCxnSpPr>
          <p:spPr>
            <a:xfrm>
              <a:off x="5309913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1">
              <a:extLst>
                <a:ext uri="{FF2B5EF4-FFF2-40B4-BE49-F238E27FC236}">
                  <a16:creationId xmlns:a16="http://schemas.microsoft.com/office/drawing/2014/main" id="{D4E5982E-3110-47E1-A5BB-91B7BECC3093}"/>
                </a:ext>
              </a:extLst>
            </p:cNvPr>
            <p:cNvCxnSpPr/>
            <p:nvPr userDrawn="1"/>
          </p:nvCxnSpPr>
          <p:spPr>
            <a:xfrm>
              <a:off x="3915327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Horizontal">
              <a:extLst>
                <a:ext uri="{FF2B5EF4-FFF2-40B4-BE49-F238E27FC236}">
                  <a16:creationId xmlns:a16="http://schemas.microsoft.com/office/drawing/2014/main" id="{5F62FB7C-BD6E-4383-98C1-2CF30F34CAF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915327" y="3335565"/>
              <a:ext cx="716178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0">
              <a:extLst>
                <a:ext uri="{FF2B5EF4-FFF2-40B4-BE49-F238E27FC236}">
                  <a16:creationId xmlns:a16="http://schemas.microsoft.com/office/drawing/2014/main" id="{C84A0FE1-723D-4682-8682-77BAD950EE15}"/>
                </a:ext>
              </a:extLst>
            </p:cNvPr>
            <p:cNvCxnSpPr/>
            <p:nvPr userDrawn="1"/>
          </p:nvCxnSpPr>
          <p:spPr>
            <a:xfrm>
              <a:off x="7496220" y="309299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Picture SoftUni Logo" descr="SoftUni logo">
              <a:extLst>
                <a:ext uri="{FF2B5EF4-FFF2-40B4-BE49-F238E27FC236}">
                  <a16:creationId xmlns:a16="http://schemas.microsoft.com/office/drawing/2014/main" id="{A0675455-B7FA-4569-A5FD-A3B0F20B2A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96770" y="1702473"/>
              <a:ext cx="1198901" cy="1198901"/>
            </a:xfrm>
            <a:prstGeom prst="rect">
              <a:avLst/>
            </a:prstGeom>
          </p:spPr>
        </p:pic>
      </p:grpSp>
      <p:sp>
        <p:nvSpPr>
          <p:cNvPr id="19" name="Slide Title">
            <a:extLst>
              <a:ext uri="{FF2B5EF4-FFF2-40B4-BE49-F238E27FC236}">
                <a16:creationId xmlns:a16="http://schemas.microsoft.com/office/drawing/2014/main" id="{7CFDBB16-985C-4CC7-B6DB-B81B360379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628" y="703244"/>
            <a:ext cx="5916372" cy="1033303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marR="0" lvl="0" indent="0" algn="l" defTabSz="913852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E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kumimoji="0" lang="en-US" sz="8797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Questions?</a:t>
            </a:r>
            <a:endParaRPr kumimoji="0" lang="en-US" sz="8797" b="1" i="0" u="none" strike="noStrike" kern="1200" cap="none" spc="150" normalizeH="0" baseline="0" noProof="0" dirty="0">
              <a:ln w="11430"/>
              <a:solidFill>
                <a:srgbClr val="234465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6" name="Logo Software University" descr="Software University logo">
            <a:extLst>
              <a:ext uri="{FF2B5EF4-FFF2-40B4-BE49-F238E27FC236}">
                <a16:creationId xmlns:a16="http://schemas.microsoft.com/office/drawing/2014/main" id="{67FC4D2E-913D-432A-B658-F0D82839FA5E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7"/>
            <a:ext cx="2013336" cy="69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06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">
            <a:extLst>
              <a:ext uri="{FF2B5EF4-FFF2-40B4-BE49-F238E27FC236}">
                <a16:creationId xmlns:a16="http://schemas.microsoft.com/office/drawing/2014/main" id="{5B8761D8-B42F-4A70-A0CE-682CEB2AE3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pic>
        <p:nvPicPr>
          <p:cNvPr id="19" name="Picture Forum" descr="Forum icon">
            <a:hlinkClick r:id="rId2" tooltip="Software University Discussion Forum"/>
            <a:extLst>
              <a:ext uri="{FF2B5EF4-FFF2-40B4-BE49-F238E27FC236}">
                <a16:creationId xmlns:a16="http://schemas.microsoft.com/office/drawing/2014/main" id="{98C579AD-FAF5-4B28-9B52-5457F1E9006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24350" y="5249556"/>
            <a:ext cx="970156" cy="965726"/>
          </a:xfrm>
          <a:prstGeom prst="rect">
            <a:avLst/>
          </a:prstGeom>
        </p:spPr>
      </p:pic>
      <p:pic>
        <p:nvPicPr>
          <p:cNvPr id="17" name="Picture Logo FB" descr="Facebook logo">
            <a:hlinkClick r:id="rId4" tooltip="Software University @ Facebook"/>
            <a:extLst>
              <a:ext uri="{FF2B5EF4-FFF2-40B4-BE49-F238E27FC236}">
                <a16:creationId xmlns:a16="http://schemas.microsoft.com/office/drawing/2014/main" id="{6B2C510E-5EF2-49F6-B926-2BD74CD3C7F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507451" y="3689937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Logo SoftUni Right" descr="Software University logo">
            <a:hlinkClick r:id="rId6"/>
            <a:extLst>
              <a:ext uri="{FF2B5EF4-FFF2-40B4-BE49-F238E27FC236}">
                <a16:creationId xmlns:a16="http://schemas.microsoft.com/office/drawing/2014/main" id="{F4604840-E810-44B7-9FF1-3B28CD68B758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3401" y="1674000"/>
            <a:ext cx="1192055" cy="1473880"/>
          </a:xfrm>
          <a:prstGeom prst="rect">
            <a:avLst/>
          </a:prstGeom>
        </p:spPr>
      </p:pic>
      <p:pic>
        <p:nvPicPr>
          <p:cNvPr id="16" name="Picture SoftUni Mascot" descr="SoftUni mascot">
            <a:hlinkClick r:id="rId8"/>
            <a:extLst>
              <a:ext uri="{FF2B5EF4-FFF2-40B4-BE49-F238E27FC236}">
                <a16:creationId xmlns:a16="http://schemas.microsoft.com/office/drawing/2014/main" id="{07C965FA-A87E-4824-AFA8-C67AF548A76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81957" y="2584289"/>
            <a:ext cx="2732955" cy="3630993"/>
          </a:xfrm>
          <a:prstGeom prst="rect">
            <a:avLst/>
          </a:prstGeom>
        </p:spPr>
      </p:pic>
      <p:sp>
        <p:nvSpPr>
          <p:cNvPr id="12" name="Slide Body Text">
            <a:extLst>
              <a:ext uri="{FF2B5EF4-FFF2-40B4-BE49-F238E27FC236}">
                <a16:creationId xmlns:a16="http://schemas.microsoft.com/office/drawing/2014/main" id="{0C1F9416-8B6E-46DE-973C-777785E27A26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52410" y="1186307"/>
            <a:ext cx="8688590" cy="5496127"/>
          </a:xfrm>
        </p:spPr>
        <p:txBody>
          <a:bodyPr wrap="square">
            <a:noAutofit/>
          </a:bodyPr>
          <a:lstStyle>
            <a:lvl1pPr latinLnBrk="0">
              <a:buClr>
                <a:schemeClr val="tx1"/>
              </a:buClr>
              <a:defRPr sz="2798"/>
            </a:lvl1pPr>
            <a:lvl2pPr marL="989981" marR="0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 sz="2800"/>
            </a:lvl2pPr>
            <a:lvl3pPr>
              <a:buClr>
                <a:schemeClr val="tx1"/>
              </a:buClr>
              <a:defRPr/>
            </a:lvl3pPr>
          </a:lstStyle>
          <a:p>
            <a:r>
              <a:rPr lang="en-US" sz="3000" noProof="0" dirty="0"/>
              <a:t>Software University – High-Quality Education, Profession and Job for Software Developers</a:t>
            </a:r>
          </a:p>
          <a:p>
            <a:pPr lvl="1"/>
            <a:r>
              <a:rPr lang="en-US" noProof="1">
                <a:hlinkClick r:id="rId8"/>
              </a:rPr>
              <a:t>softuni.bg</a:t>
            </a:r>
            <a:endParaRPr lang="en-US" noProof="1"/>
          </a:p>
          <a:p>
            <a:r>
              <a:rPr lang="en-US" sz="3000" noProof="0" dirty="0"/>
              <a:t>Software University Foundation</a:t>
            </a:r>
          </a:p>
          <a:p>
            <a:pPr lvl="1"/>
            <a:r>
              <a:rPr lang="en-US" noProof="1">
                <a:hlinkClick r:id="rId10"/>
              </a:rPr>
              <a:t>softuni.foundation</a:t>
            </a:r>
            <a:endParaRPr lang="en-US" noProof="1"/>
          </a:p>
          <a:p>
            <a:r>
              <a:rPr lang="en-US" sz="3000" noProof="0" dirty="0"/>
              <a:t>Software University @ Facebook</a:t>
            </a:r>
          </a:p>
          <a:p>
            <a:pPr lvl="1"/>
            <a:r>
              <a:rPr lang="en-US" noProof="1">
                <a:hlinkClick r:id="rId4"/>
              </a:rPr>
              <a:t>facebook.com/SoftwareUniversity</a:t>
            </a:r>
            <a:endParaRPr lang="en-US" noProof="1"/>
          </a:p>
          <a:p>
            <a:r>
              <a:rPr lang="en-US" sz="3000" noProof="0" dirty="0"/>
              <a:t>Software University Forums</a:t>
            </a:r>
          </a:p>
          <a:p>
            <a:pPr lvl="1"/>
            <a:r>
              <a:rPr lang="en-US" noProof="1">
                <a:hlinkClick r:id="rId2"/>
              </a:rPr>
              <a:t>forum.softuni.bg</a:t>
            </a:r>
            <a:endParaRPr lang="en-US" noProof="1"/>
          </a:p>
        </p:txBody>
      </p:sp>
      <p:sp>
        <p:nvSpPr>
          <p:cNvPr id="10" name="Rectangle Top">
            <a:extLst>
              <a:ext uri="{FF2B5EF4-FFF2-40B4-BE49-F238E27FC236}">
                <a16:creationId xmlns:a16="http://schemas.microsoft.com/office/drawing/2014/main" id="{86646B95-5E3B-4DE8-9118-031C2C296D8C}"/>
              </a:ext>
            </a:extLst>
          </p:cNvPr>
          <p:cNvSpPr/>
          <p:nvPr userDrawn="1"/>
        </p:nvSpPr>
        <p:spPr>
          <a:xfrm>
            <a:off x="0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1" name="Logo Software University" descr="Software University logo">
            <a:extLst>
              <a:ext uri="{FF2B5EF4-FFF2-40B4-BE49-F238E27FC236}">
                <a16:creationId xmlns:a16="http://schemas.microsoft.com/office/drawing/2014/main" id="{58AB1944-B146-4E89-B2D9-426EB610F319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8" name="Slide Title">
            <a:extLst>
              <a:ext uri="{FF2B5EF4-FFF2-40B4-BE49-F238E27FC236}">
                <a16:creationId xmlns:a16="http://schemas.microsoft.com/office/drawing/2014/main" id="{AE87ED9C-76E1-4D85-9B06-3AF44AABB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286" y="108873"/>
            <a:ext cx="9742626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Trainings @ Software University (SoftUni)</a:t>
            </a:r>
          </a:p>
        </p:txBody>
      </p:sp>
    </p:spTree>
    <p:extLst>
      <p:ext uri="{BB962C8B-B14F-4D97-AF65-F5344CB8AC3E}">
        <p14:creationId xmlns:p14="http://schemas.microsoft.com/office/powerpoint/2010/main" val="2196466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">
            <a:extLst>
              <a:ext uri="{FF2B5EF4-FFF2-40B4-BE49-F238E27FC236}">
                <a16:creationId xmlns:a16="http://schemas.microsoft.com/office/drawing/2014/main" id="{39DDE17E-5472-41F3-AF5F-54DFF10DC6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pic>
        <p:nvPicPr>
          <p:cNvPr id="9" name="Picture SoftUni Mascot" descr="SoftUni mascot with laptop">
            <a:extLst>
              <a:ext uri="{FF2B5EF4-FFF2-40B4-BE49-F238E27FC236}">
                <a16:creationId xmlns:a16="http://schemas.microsoft.com/office/drawing/2014/main" id="{DC4365F6-D2C1-47B4-8477-38FD2C7711A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516000" y="3408496"/>
            <a:ext cx="2251057" cy="3044431"/>
          </a:xfrm>
          <a:prstGeom prst="rect">
            <a:avLst/>
          </a:prstGeom>
        </p:spPr>
      </p:pic>
      <p:sp>
        <p:nvSpPr>
          <p:cNvPr id="23" name="Slide Body Text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9049234" cy="5207396"/>
          </a:xfrm>
        </p:spPr>
        <p:txBody>
          <a:bodyPr>
            <a:normAutofit/>
          </a:bodyPr>
          <a:lstStyle>
            <a:lvl1pPr marL="514042" indent="-514042" latinLnBrk="0">
              <a:buFont typeface="+mj-lt"/>
              <a:buAutoNum type="arabicPeriod"/>
              <a:defRPr sz="3600">
                <a:solidFill>
                  <a:schemeClr val="tx1"/>
                </a:solidFill>
              </a:defRPr>
            </a:lvl1pPr>
            <a:lvl2pPr>
              <a:defRPr sz="3400"/>
            </a:lvl2pPr>
          </a:lstStyle>
          <a:p>
            <a:pPr lvl="0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0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0"/>
            <a:r>
              <a:rPr lang="en-US" noProof="0"/>
              <a:t>…</a:t>
            </a:r>
          </a:p>
        </p:txBody>
      </p:sp>
      <p:sp>
        <p:nvSpPr>
          <p:cNvPr id="8" name="Rectangle Top">
            <a:extLst>
              <a:ext uri="{FF2B5EF4-FFF2-40B4-BE49-F238E27FC236}">
                <a16:creationId xmlns:a16="http://schemas.microsoft.com/office/drawing/2014/main" id="{930E0800-9260-4369-8330-8264DD33C5CE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1" name="Logo Software University" descr="Software University logo">
            <a:extLst>
              <a:ext uri="{FF2B5EF4-FFF2-40B4-BE49-F238E27FC236}">
                <a16:creationId xmlns:a16="http://schemas.microsoft.com/office/drawing/2014/main" id="{14F779A7-4A91-448B-BEFA-956C70A1C22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3" name="Slide Title">
            <a:extLst>
              <a:ext uri="{FF2B5EF4-FFF2-40B4-BE49-F238E27FC236}">
                <a16:creationId xmlns:a16="http://schemas.microsoft.com/office/drawing/2014/main" id="{357D7BE1-6358-42CC-94F3-7BCDD91DCB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Table of Contents</a:t>
            </a:r>
          </a:p>
        </p:txBody>
      </p:sp>
    </p:spTree>
    <p:extLst>
      <p:ext uri="{BB962C8B-B14F-4D97-AF65-F5344CB8AC3E}">
        <p14:creationId xmlns:p14="http://schemas.microsoft.com/office/powerpoint/2010/main" val="1365957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615109" y="5585916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3529216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Slide Body Text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6125"/>
            <a:ext cx="11818096" cy="5528766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Logo Software University" descr="Software University logo">
            <a:extLst>
              <a:ext uri="{FF2B5EF4-FFF2-40B4-BE49-F238E27FC236}">
                <a16:creationId xmlns:a16="http://schemas.microsoft.com/office/drawing/2014/main" id="{B1D3B425-B9BF-43ED-9DEC-C05002FBA22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6" name="Slide Title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110297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0020EB61-2079-41A3-B356-B1D8D48D78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Rectangle Left"/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66000" y="1121143"/>
            <a:ext cx="10129234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pic>
        <p:nvPicPr>
          <p:cNvPr id="3" name="Logo Software University" descr="Software University logo">
            <a:extLst>
              <a:ext uri="{FF2B5EF4-FFF2-40B4-BE49-F238E27FC236}">
                <a16:creationId xmlns:a16="http://schemas.microsoft.com/office/drawing/2014/main" id="{5573C101-930B-47AC-967A-A64513DFFDE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7"/>
            <a:ext cx="2013336" cy="690975"/>
          </a:xfrm>
          <a:prstGeom prst="rect">
            <a:avLst/>
          </a:prstGeom>
        </p:spPr>
      </p:pic>
      <p:sp>
        <p:nvSpPr>
          <p:cNvPr id="8" name="Slide Title">
            <a:extLst>
              <a:ext uri="{FF2B5EF4-FFF2-40B4-BE49-F238E27FC236}">
                <a16:creationId xmlns:a16="http://schemas.microsoft.com/office/drawing/2014/main" id="{E2DA9691-CDF5-499C-94BB-AAA61DAC1B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625520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3CDBCC2-1C96-44BC-B992-7B0C49C34904}"/>
              </a:ext>
            </a:extLst>
          </p:cNvPr>
          <p:cNvGrpSpPr/>
          <p:nvPr userDrawn="1"/>
        </p:nvGrpSpPr>
        <p:grpSpPr>
          <a:xfrm>
            <a:off x="185076" y="1868177"/>
            <a:ext cx="1937508" cy="3070349"/>
            <a:chOff x="3928039" y="1792355"/>
            <a:chExt cx="1830304" cy="290046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D71B3A8-4D39-42CF-9255-81EA3A622DD6}"/>
                </a:ext>
              </a:extLst>
            </p:cNvPr>
            <p:cNvGrpSpPr/>
            <p:nvPr/>
          </p:nvGrpSpPr>
          <p:grpSpPr>
            <a:xfrm>
              <a:off x="3928039" y="1792355"/>
              <a:ext cx="1830304" cy="2206534"/>
              <a:chOff x="3216839" y="2404072"/>
              <a:chExt cx="1830304" cy="2206534"/>
            </a:xfrm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B98059F9-1874-426D-8AF7-A12C21F37DD9}"/>
                  </a:ext>
                </a:extLst>
              </p:cNvPr>
              <p:cNvSpPr/>
              <p:nvPr/>
            </p:nvSpPr>
            <p:spPr>
              <a:xfrm>
                <a:off x="3216839" y="2404072"/>
                <a:ext cx="1830304" cy="1830304"/>
              </a:xfrm>
              <a:prstGeom prst="ellipse">
                <a:avLst/>
              </a:pr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/>
              </a:p>
            </p:txBody>
          </p:sp>
          <p:sp>
            <p:nvSpPr>
              <p:cNvPr id="26" name="Rectangle 5">
                <a:extLst>
                  <a:ext uri="{FF2B5EF4-FFF2-40B4-BE49-F238E27FC236}">
                    <a16:creationId xmlns:a16="http://schemas.microsoft.com/office/drawing/2014/main" id="{A3A1E077-DBDF-48F0-A924-604984B940A2}"/>
                  </a:ext>
                </a:extLst>
              </p:cNvPr>
              <p:cNvSpPr/>
              <p:nvPr/>
            </p:nvSpPr>
            <p:spPr>
              <a:xfrm>
                <a:off x="3699615" y="3807346"/>
                <a:ext cx="1143001" cy="803260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27" name="Rectangle 5">
                <a:extLst>
                  <a:ext uri="{FF2B5EF4-FFF2-40B4-BE49-F238E27FC236}">
                    <a16:creationId xmlns:a16="http://schemas.microsoft.com/office/drawing/2014/main" id="{798B1F51-1FA4-4199-81C7-62356C936CC9}"/>
                  </a:ext>
                </a:extLst>
              </p:cNvPr>
              <p:cNvSpPr/>
              <p:nvPr/>
            </p:nvSpPr>
            <p:spPr>
              <a:xfrm flipH="1">
                <a:off x="3426570" y="3807347"/>
                <a:ext cx="1143000" cy="803259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28" name="Arc 27">
                <a:extLst>
                  <a:ext uri="{FF2B5EF4-FFF2-40B4-BE49-F238E27FC236}">
                    <a16:creationId xmlns:a16="http://schemas.microsoft.com/office/drawing/2014/main" id="{40A224C8-1233-40F7-96AB-BFF79AF6CDCB}"/>
                  </a:ext>
                </a:extLst>
              </p:cNvPr>
              <p:cNvSpPr/>
              <p:nvPr/>
            </p:nvSpPr>
            <p:spPr>
              <a:xfrm>
                <a:off x="3454111" y="2482850"/>
                <a:ext cx="1504950" cy="1504950"/>
              </a:xfrm>
              <a:prstGeom prst="arc">
                <a:avLst>
                  <a:gd name="adj1" fmla="val 18068338"/>
                  <a:gd name="adj2" fmla="val 0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29" name="Arc 28">
                <a:extLst>
                  <a:ext uri="{FF2B5EF4-FFF2-40B4-BE49-F238E27FC236}">
                    <a16:creationId xmlns:a16="http://schemas.microsoft.com/office/drawing/2014/main" id="{B57C7CCC-E218-4321-8C7B-3F0C5753C7A1}"/>
                  </a:ext>
                </a:extLst>
              </p:cNvPr>
              <p:cNvSpPr/>
              <p:nvPr/>
            </p:nvSpPr>
            <p:spPr>
              <a:xfrm>
                <a:off x="3454111" y="2482849"/>
                <a:ext cx="1504950" cy="1504950"/>
              </a:xfrm>
              <a:prstGeom prst="arc">
                <a:avLst>
                  <a:gd name="adj1" fmla="val 17518504"/>
                  <a:gd name="adj2" fmla="val 17709817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</p:grp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6AF309CA-A56C-4ABC-B293-420F4EB1A9B4}"/>
                </a:ext>
              </a:extLst>
            </p:cNvPr>
            <p:cNvSpPr/>
            <p:nvPr/>
          </p:nvSpPr>
          <p:spPr>
            <a:xfrm>
              <a:off x="4400007" y="4324162"/>
              <a:ext cx="886369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07955808-2AC7-44EB-8B6D-82B974E53A3C}"/>
                </a:ext>
              </a:extLst>
            </p:cNvPr>
            <p:cNvSpPr/>
            <p:nvPr/>
          </p:nvSpPr>
          <p:spPr>
            <a:xfrm>
              <a:off x="4533357" y="4542116"/>
              <a:ext cx="619670" cy="150699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  <a:effectLst>
              <a:outerShdw blurRad="152400" dist="381000" dir="5400000" sx="70000" sy="70000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AC6420D7-AEAB-45EF-8D46-11EB06E4AFE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72677" y="2844800"/>
              <a:ext cx="161562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6C7FABC-6773-44F6-990B-3EB082BE9B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78548" y="3618567"/>
              <a:ext cx="528128" cy="0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1FAD48E1-DC45-4B3D-9CE5-613250708496}"/>
                </a:ext>
              </a:extLst>
            </p:cNvPr>
            <p:cNvGrpSpPr/>
            <p:nvPr/>
          </p:nvGrpSpPr>
          <p:grpSpPr>
            <a:xfrm>
              <a:off x="4203288" y="2479090"/>
              <a:ext cx="436874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B01FD1D1-046F-457B-AB63-2702CE3E906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895660C3-C72C-43EE-9C4A-170F85E5BE0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74EE503-8FC0-42A6-8860-CA4EE42272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8904" y="2844800"/>
              <a:ext cx="142425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F4189FDA-9FE8-490B-8A70-2E941811021F}"/>
                </a:ext>
              </a:extLst>
            </p:cNvPr>
            <p:cNvSpPr/>
            <p:nvPr/>
          </p:nvSpPr>
          <p:spPr>
            <a:xfrm>
              <a:off x="4355556" y="4106208"/>
              <a:ext cx="975271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FDA3EFCD-0DF8-419D-8533-D781521E597E}"/>
                </a:ext>
              </a:extLst>
            </p:cNvPr>
            <p:cNvGrpSpPr/>
            <p:nvPr/>
          </p:nvGrpSpPr>
          <p:grpSpPr>
            <a:xfrm flipH="1">
              <a:off x="5035162" y="2479090"/>
              <a:ext cx="436872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C3CC6A5A-182E-4A09-9C04-EB191881D78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440C8953-0555-48CC-8255-78F17E053EE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9B538CA-8CCB-43FB-B5E5-5FC04EBC1F54}"/>
              </a:ext>
            </a:extLst>
          </p:cNvPr>
          <p:cNvCxnSpPr>
            <a:cxnSpLocks/>
            <a:stCxn id="26" idx="2"/>
          </p:cNvCxnSpPr>
          <p:nvPr userDrawn="1"/>
        </p:nvCxnSpPr>
        <p:spPr>
          <a:xfrm flipH="1">
            <a:off x="673735" y="4203953"/>
            <a:ext cx="955204" cy="0"/>
          </a:xfrm>
          <a:prstGeom prst="line">
            <a:avLst/>
          </a:prstGeom>
          <a:solidFill>
            <a:srgbClr val="464646"/>
          </a:solidFill>
          <a:ln w="38100">
            <a:solidFill>
              <a:srgbClr val="46464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3545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1865BF6B-7F07-4E9C-879F-80E36EEB34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2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5" name="Slide Body Text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73561" y="1121143"/>
            <a:ext cx="10321675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pic>
        <p:nvPicPr>
          <p:cNvPr id="16" name="Logo Software University" descr="Software University logo">
            <a:extLst>
              <a:ext uri="{FF2B5EF4-FFF2-40B4-BE49-F238E27FC236}">
                <a16:creationId xmlns:a16="http://schemas.microsoft.com/office/drawing/2014/main" id="{EFEBB553-EACE-4B4F-8B4F-7629FDD910A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7"/>
            <a:ext cx="2013336" cy="690975"/>
          </a:xfrm>
          <a:prstGeom prst="rect">
            <a:avLst/>
          </a:prstGeom>
        </p:spPr>
      </p:pic>
      <p:sp>
        <p:nvSpPr>
          <p:cNvPr id="13" name="Slide Title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625520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CF60135-47AA-48F0-96BA-0E795668ABDB}"/>
              </a:ext>
            </a:extLst>
          </p:cNvPr>
          <p:cNvGrpSpPr/>
          <p:nvPr userDrawn="1"/>
        </p:nvGrpSpPr>
        <p:grpSpPr>
          <a:xfrm>
            <a:off x="392806" y="3429000"/>
            <a:ext cx="1522048" cy="2411973"/>
            <a:chOff x="3928039" y="1792355"/>
            <a:chExt cx="1830304" cy="2900460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823380E-3936-41AF-BDF7-DA54D75BBF6B}"/>
                </a:ext>
              </a:extLst>
            </p:cNvPr>
            <p:cNvGrpSpPr/>
            <p:nvPr/>
          </p:nvGrpSpPr>
          <p:grpSpPr>
            <a:xfrm>
              <a:off x="3928039" y="1792355"/>
              <a:ext cx="1830304" cy="2206534"/>
              <a:chOff x="3216839" y="2404072"/>
              <a:chExt cx="1830304" cy="2206534"/>
            </a:xfrm>
          </p:grpSpPr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52B047D9-D8DD-45C7-9BC8-6D4F682F5182}"/>
                  </a:ext>
                </a:extLst>
              </p:cNvPr>
              <p:cNvSpPr/>
              <p:nvPr/>
            </p:nvSpPr>
            <p:spPr>
              <a:xfrm>
                <a:off x="3216839" y="2404072"/>
                <a:ext cx="1830304" cy="1830304"/>
              </a:xfrm>
              <a:prstGeom prst="ellipse">
                <a:avLst/>
              </a:pr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/>
              </a:p>
            </p:txBody>
          </p:sp>
          <p:sp>
            <p:nvSpPr>
              <p:cNvPr id="48" name="Rectangle 5">
                <a:extLst>
                  <a:ext uri="{FF2B5EF4-FFF2-40B4-BE49-F238E27FC236}">
                    <a16:creationId xmlns:a16="http://schemas.microsoft.com/office/drawing/2014/main" id="{4D84FE51-BD8E-47EA-9463-CE02FEA31766}"/>
                  </a:ext>
                </a:extLst>
              </p:cNvPr>
              <p:cNvSpPr/>
              <p:nvPr/>
            </p:nvSpPr>
            <p:spPr>
              <a:xfrm>
                <a:off x="3699615" y="3807346"/>
                <a:ext cx="1143001" cy="803260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49" name="Rectangle 5">
                <a:extLst>
                  <a:ext uri="{FF2B5EF4-FFF2-40B4-BE49-F238E27FC236}">
                    <a16:creationId xmlns:a16="http://schemas.microsoft.com/office/drawing/2014/main" id="{F5C8F037-C197-4219-AC87-3A81763512BC}"/>
                  </a:ext>
                </a:extLst>
              </p:cNvPr>
              <p:cNvSpPr/>
              <p:nvPr/>
            </p:nvSpPr>
            <p:spPr>
              <a:xfrm flipH="1">
                <a:off x="3426570" y="3807347"/>
                <a:ext cx="1143000" cy="803259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50" name="Arc 49">
                <a:extLst>
                  <a:ext uri="{FF2B5EF4-FFF2-40B4-BE49-F238E27FC236}">
                    <a16:creationId xmlns:a16="http://schemas.microsoft.com/office/drawing/2014/main" id="{786EE401-CF8E-439B-94A0-EE6F3A7D5798}"/>
                  </a:ext>
                </a:extLst>
              </p:cNvPr>
              <p:cNvSpPr/>
              <p:nvPr/>
            </p:nvSpPr>
            <p:spPr>
              <a:xfrm>
                <a:off x="3454111" y="2482850"/>
                <a:ext cx="1504950" cy="1504950"/>
              </a:xfrm>
              <a:prstGeom prst="arc">
                <a:avLst>
                  <a:gd name="adj1" fmla="val 18068338"/>
                  <a:gd name="adj2" fmla="val 0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51" name="Arc 50">
                <a:extLst>
                  <a:ext uri="{FF2B5EF4-FFF2-40B4-BE49-F238E27FC236}">
                    <a16:creationId xmlns:a16="http://schemas.microsoft.com/office/drawing/2014/main" id="{8D9ACD38-B3EB-4A63-9730-CBF0501BF235}"/>
                  </a:ext>
                </a:extLst>
              </p:cNvPr>
              <p:cNvSpPr/>
              <p:nvPr/>
            </p:nvSpPr>
            <p:spPr>
              <a:xfrm>
                <a:off x="3454111" y="2482849"/>
                <a:ext cx="1504950" cy="1504950"/>
              </a:xfrm>
              <a:prstGeom prst="arc">
                <a:avLst>
                  <a:gd name="adj1" fmla="val 17518504"/>
                  <a:gd name="adj2" fmla="val 17709817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</p:grp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64EE493E-A353-4C75-A3B9-D48ABA2C57CC}"/>
                </a:ext>
              </a:extLst>
            </p:cNvPr>
            <p:cNvSpPr/>
            <p:nvPr/>
          </p:nvSpPr>
          <p:spPr>
            <a:xfrm>
              <a:off x="4400007" y="4324162"/>
              <a:ext cx="886369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718408B9-204E-42E3-9E79-33E047E869BC}"/>
                </a:ext>
              </a:extLst>
            </p:cNvPr>
            <p:cNvSpPr/>
            <p:nvPr/>
          </p:nvSpPr>
          <p:spPr>
            <a:xfrm>
              <a:off x="4533357" y="4542116"/>
              <a:ext cx="619670" cy="150699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  <a:effectLst>
              <a:outerShdw blurRad="152400" dist="381000" dir="5400000" sx="70000" sy="70000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AB66D97-DF6F-4CD2-AF13-42B5C852F67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72677" y="2844800"/>
              <a:ext cx="161562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2AFBA69-C196-4703-8AAB-5F72A8EDCE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78548" y="3618567"/>
              <a:ext cx="528128" cy="0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9AFC66C1-0C1C-4332-9C4E-782574C896B8}"/>
                </a:ext>
              </a:extLst>
            </p:cNvPr>
            <p:cNvGrpSpPr/>
            <p:nvPr/>
          </p:nvGrpSpPr>
          <p:grpSpPr>
            <a:xfrm>
              <a:off x="4203288" y="2479090"/>
              <a:ext cx="436874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872CA8AD-EAF6-40BE-9DDE-ECDB4A980CA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57DD3EC7-1A13-4AFE-BD6F-DA12C281FAF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E46151FA-19E9-4E84-A082-EDAC6F76EA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8904" y="2844800"/>
              <a:ext cx="142425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3423EEF0-5B70-4091-B2DA-0740D2609643}"/>
                </a:ext>
              </a:extLst>
            </p:cNvPr>
            <p:cNvSpPr/>
            <p:nvPr/>
          </p:nvSpPr>
          <p:spPr>
            <a:xfrm>
              <a:off x="4355556" y="4106208"/>
              <a:ext cx="975271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49A8AAA7-98E7-4224-B027-830FFCC285A3}"/>
                </a:ext>
              </a:extLst>
            </p:cNvPr>
            <p:cNvGrpSpPr/>
            <p:nvPr/>
          </p:nvGrpSpPr>
          <p:grpSpPr>
            <a:xfrm flipH="1">
              <a:off x="5035162" y="2479090"/>
              <a:ext cx="436872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2129EC38-471E-4685-973E-BA7A7F567C4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678142BE-84C9-4834-B6CC-6623E401661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67965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0B8C963-1813-4B69-AD27-6D02EBBBB5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 userDrawn="1"/>
        </p:nvSpPr>
        <p:spPr>
          <a:xfrm>
            <a:off x="0" y="0"/>
            <a:ext cx="42947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7296EDA7-D37D-4B31-A888-371F080412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5176" y="1121143"/>
            <a:ext cx="11410061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55A88B09-3557-48A3-BF27-42699C2692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176" y="100750"/>
            <a:ext cx="11410061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4248838-4E67-439E-AE0A-0043D2CB04D6}"/>
              </a:ext>
            </a:extLst>
          </p:cNvPr>
          <p:cNvGrpSpPr/>
          <p:nvPr userDrawn="1"/>
        </p:nvGrpSpPr>
        <p:grpSpPr>
          <a:xfrm>
            <a:off x="108596" y="5591709"/>
            <a:ext cx="641749" cy="1016973"/>
            <a:chOff x="3928039" y="1792355"/>
            <a:chExt cx="1830304" cy="2900460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810CFD6A-2427-49D5-846A-5F93601D4184}"/>
                </a:ext>
              </a:extLst>
            </p:cNvPr>
            <p:cNvGrpSpPr/>
            <p:nvPr/>
          </p:nvGrpSpPr>
          <p:grpSpPr>
            <a:xfrm>
              <a:off x="3928039" y="1792355"/>
              <a:ext cx="1830304" cy="2206534"/>
              <a:chOff x="3216839" y="2404072"/>
              <a:chExt cx="1830304" cy="2206534"/>
            </a:xfrm>
          </p:grpSpPr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017B1AE5-5C36-4839-BA1F-B404EA44E701}"/>
                  </a:ext>
                </a:extLst>
              </p:cNvPr>
              <p:cNvSpPr/>
              <p:nvPr/>
            </p:nvSpPr>
            <p:spPr>
              <a:xfrm>
                <a:off x="3216839" y="2404072"/>
                <a:ext cx="1830304" cy="1830304"/>
              </a:xfrm>
              <a:prstGeom prst="ellipse">
                <a:avLst/>
              </a:pr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/>
              </a:p>
            </p:txBody>
          </p:sp>
          <p:sp>
            <p:nvSpPr>
              <p:cNvPr id="43" name="Rectangle 5">
                <a:extLst>
                  <a:ext uri="{FF2B5EF4-FFF2-40B4-BE49-F238E27FC236}">
                    <a16:creationId xmlns:a16="http://schemas.microsoft.com/office/drawing/2014/main" id="{FB963D79-BB49-4A1D-BA66-EA0670C79BAE}"/>
                  </a:ext>
                </a:extLst>
              </p:cNvPr>
              <p:cNvSpPr/>
              <p:nvPr/>
            </p:nvSpPr>
            <p:spPr>
              <a:xfrm>
                <a:off x="3699615" y="3807346"/>
                <a:ext cx="1143001" cy="803260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44" name="Rectangle 5">
                <a:extLst>
                  <a:ext uri="{FF2B5EF4-FFF2-40B4-BE49-F238E27FC236}">
                    <a16:creationId xmlns:a16="http://schemas.microsoft.com/office/drawing/2014/main" id="{6D7746D8-B913-493B-AAE9-25BC6893D40E}"/>
                  </a:ext>
                </a:extLst>
              </p:cNvPr>
              <p:cNvSpPr/>
              <p:nvPr/>
            </p:nvSpPr>
            <p:spPr>
              <a:xfrm flipH="1">
                <a:off x="3426570" y="3807347"/>
                <a:ext cx="1143000" cy="803259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45" name="Arc 44">
                <a:extLst>
                  <a:ext uri="{FF2B5EF4-FFF2-40B4-BE49-F238E27FC236}">
                    <a16:creationId xmlns:a16="http://schemas.microsoft.com/office/drawing/2014/main" id="{29031C02-E965-417B-8799-96061B14F30D}"/>
                  </a:ext>
                </a:extLst>
              </p:cNvPr>
              <p:cNvSpPr/>
              <p:nvPr/>
            </p:nvSpPr>
            <p:spPr>
              <a:xfrm>
                <a:off x="3454111" y="2482850"/>
                <a:ext cx="1504950" cy="1504950"/>
              </a:xfrm>
              <a:prstGeom prst="arc">
                <a:avLst>
                  <a:gd name="adj1" fmla="val 18068338"/>
                  <a:gd name="adj2" fmla="val 0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46" name="Arc 45">
                <a:extLst>
                  <a:ext uri="{FF2B5EF4-FFF2-40B4-BE49-F238E27FC236}">
                    <a16:creationId xmlns:a16="http://schemas.microsoft.com/office/drawing/2014/main" id="{26BFD8A6-BC99-4B16-BA10-08A9E5C681C0}"/>
                  </a:ext>
                </a:extLst>
              </p:cNvPr>
              <p:cNvSpPr/>
              <p:nvPr/>
            </p:nvSpPr>
            <p:spPr>
              <a:xfrm>
                <a:off x="3454111" y="2482849"/>
                <a:ext cx="1504950" cy="1504950"/>
              </a:xfrm>
              <a:prstGeom prst="arc">
                <a:avLst>
                  <a:gd name="adj1" fmla="val 17518504"/>
                  <a:gd name="adj2" fmla="val 17709817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</p:grp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B310277F-A78E-4FB9-9EA9-88BE4F1D585B}"/>
                </a:ext>
              </a:extLst>
            </p:cNvPr>
            <p:cNvSpPr/>
            <p:nvPr/>
          </p:nvSpPr>
          <p:spPr>
            <a:xfrm>
              <a:off x="4400007" y="4324162"/>
              <a:ext cx="886369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A92CF92B-C212-4542-83AE-A0058B5BB5EA}"/>
                </a:ext>
              </a:extLst>
            </p:cNvPr>
            <p:cNvSpPr/>
            <p:nvPr/>
          </p:nvSpPr>
          <p:spPr>
            <a:xfrm>
              <a:off x="4533357" y="4542116"/>
              <a:ext cx="619670" cy="150699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  <a:effectLst>
              <a:outerShdw blurRad="152400" dist="381000" dir="5400000" sx="70000" sy="70000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63B4374-5C0D-461F-B3BD-78D99614D36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72677" y="2844800"/>
              <a:ext cx="161562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BC6FDE7-AEA1-4230-8433-4C088A0FF5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78548" y="3618567"/>
              <a:ext cx="528128" cy="0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C4D1021D-07C7-4331-8FF6-36980A30978B}"/>
                </a:ext>
              </a:extLst>
            </p:cNvPr>
            <p:cNvGrpSpPr/>
            <p:nvPr/>
          </p:nvGrpSpPr>
          <p:grpSpPr>
            <a:xfrm>
              <a:off x="4203288" y="2479090"/>
              <a:ext cx="436874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13B7FE99-95CF-45D5-966B-87A979B9343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71BBA69B-19FF-4ADB-A739-AD8136A5F0A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FD1D86B-562B-40B2-8E46-34233EFEE7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8904" y="2844800"/>
              <a:ext cx="142425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388C17BD-16A1-43C5-BFFA-2FF9174719E1}"/>
                </a:ext>
              </a:extLst>
            </p:cNvPr>
            <p:cNvSpPr/>
            <p:nvPr/>
          </p:nvSpPr>
          <p:spPr>
            <a:xfrm>
              <a:off x="4355556" y="4106208"/>
              <a:ext cx="975271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1B3B910E-ACFC-4F28-8E28-F02E1588B87E}"/>
                </a:ext>
              </a:extLst>
            </p:cNvPr>
            <p:cNvGrpSpPr/>
            <p:nvPr/>
          </p:nvGrpSpPr>
          <p:grpSpPr>
            <a:xfrm flipH="1">
              <a:off x="5035162" y="2479090"/>
              <a:ext cx="436872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F57772B6-06C0-4F54-AA94-D3F92DA4716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23370C1F-7876-4278-AB20-78F6CAA385E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284562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">
            <a:extLst>
              <a:ext uri="{FF2B5EF4-FFF2-40B4-BE49-F238E27FC236}">
                <a16:creationId xmlns:a16="http://schemas.microsoft.com/office/drawing/2014/main" id="{509D954E-A844-4072-A556-DE584BEB93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6" name="Code Box">
            <a:extLst>
              <a:ext uri="{FF2B5EF4-FFF2-40B4-BE49-F238E27FC236}">
                <a16:creationId xmlns:a16="http://schemas.microsoft.com/office/drawing/2014/main" id="{3278A82F-5546-4977-9F75-2A933B4159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1234" y="1931154"/>
            <a:ext cx="10949531" cy="1362846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 latinLnBrk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lang="en-US" sz="2398" b="1" noProof="1" smtClean="0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21" name="Slide Body Text">
            <a:extLst>
              <a:ext uri="{FF2B5EF4-FFF2-40B4-BE49-F238E27FC236}">
                <a16:creationId xmlns:a16="http://schemas.microsoft.com/office/drawing/2014/main" id="{04F318BE-2BAD-4677-871C-D78A4BF0CB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501" y="1196126"/>
            <a:ext cx="11811097" cy="5561124"/>
          </a:xfrm>
        </p:spPr>
        <p:txBody>
          <a:bodyPr/>
          <a:lstStyle>
            <a:lvl1pPr marL="0" indent="0" latinLnBrk="0">
              <a:buNone/>
              <a:defRPr>
                <a:solidFill>
                  <a:schemeClr val="tx1"/>
                </a:solidFill>
              </a:defRPr>
            </a:lvl1pPr>
            <a:lvl2pPr marL="609219" indent="0">
              <a:buNone/>
              <a:defRPr/>
            </a:lvl2pPr>
          </a:lstStyle>
          <a:p>
            <a:pPr lvl="0"/>
            <a:r>
              <a:rPr lang="en-US" noProof="0"/>
              <a:t>Sample source code:</a:t>
            </a:r>
          </a:p>
        </p:txBody>
      </p:sp>
      <p:sp>
        <p:nvSpPr>
          <p:cNvPr id="9" name="Rectangle Top">
            <a:extLst>
              <a:ext uri="{FF2B5EF4-FFF2-40B4-BE49-F238E27FC236}">
                <a16:creationId xmlns:a16="http://schemas.microsoft.com/office/drawing/2014/main" id="{A15CE03A-0933-4E5D-9EA1-718D4F802FFC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0" name="Logo Software University" descr="Software University logo">
            <a:extLst>
              <a:ext uri="{FF2B5EF4-FFF2-40B4-BE49-F238E27FC236}">
                <a16:creationId xmlns:a16="http://schemas.microsoft.com/office/drawing/2014/main" id="{8C01D7AF-7CBD-46E1-99F3-8EB60E838D9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1" name="Slide Title">
            <a:extLst>
              <a:ext uri="{FF2B5EF4-FFF2-40B4-BE49-F238E27FC236}">
                <a16:creationId xmlns:a16="http://schemas.microsoft.com/office/drawing/2014/main" id="{47D60833-F0A9-4F29-8C06-A963A7C8BE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100082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Bottom"/>
          <p:cNvSpPr/>
          <p:nvPr/>
        </p:nvSpPr>
        <p:spPr>
          <a:xfrm>
            <a:off x="2" y="6264000"/>
            <a:ext cx="12192000" cy="594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6750ECE4-94E0-469B-B8E4-562792823B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62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bg2"/>
                </a:solidFill>
              </a:defRPr>
            </a:lvl1pPr>
          </a:lstStyle>
          <a:p>
            <a:fld id="{2BF067CD-8E6B-4360-9AA8-C5DF2A48A6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Oval Logo Holder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Logo Software University Down" descr="Software University logo">
            <a:extLst>
              <a:ext uri="{FF2B5EF4-FFF2-40B4-BE49-F238E27FC236}">
                <a16:creationId xmlns:a16="http://schemas.microsoft.com/office/drawing/2014/main" id="{7028D2F0-1E67-414B-A93D-D3F8F131A13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551" y="5206773"/>
            <a:ext cx="958900" cy="1184869"/>
          </a:xfrm>
          <a:prstGeom prst="rect">
            <a:avLst/>
          </a:prstGeom>
        </p:spPr>
      </p:pic>
      <p:sp>
        <p:nvSpPr>
          <p:cNvPr id="10" name="Text Placeholder Right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56000" y="1195931"/>
            <a:ext cx="5545597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9" name="Text Placeholder Left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5931"/>
            <a:ext cx="5545598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E03301DA-D0AF-46FD-8740-2F761250203A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4" name="Logo Software University" descr="Software University logo">
            <a:extLst>
              <a:ext uri="{FF2B5EF4-FFF2-40B4-BE49-F238E27FC236}">
                <a16:creationId xmlns:a16="http://schemas.microsoft.com/office/drawing/2014/main" id="{19A67BB9-D880-4EAD-B90E-89C4219BFC0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5" name="Slide Title">
            <a:extLst>
              <a:ext uri="{FF2B5EF4-FFF2-40B4-BE49-F238E27FC236}">
                <a16:creationId xmlns:a16="http://schemas.microsoft.com/office/drawing/2014/main" id="{EA9A94D1-F9F6-4D7B-85E3-896A987B6A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30440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>
            <a:extLst>
              <a:ext uri="{FF2B5EF4-FFF2-40B4-BE49-F238E27FC236}">
                <a16:creationId xmlns:a16="http://schemas.microsoft.com/office/drawing/2014/main" id="{F888EE71-82B3-40F1-A63F-7417422FB4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44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4" name="Text Placeholder Body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69002" y="1353866"/>
            <a:ext cx="7426234" cy="5219931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Picture Placeholder Left"/>
          <p:cNvSpPr>
            <a:spLocks noGrp="1"/>
          </p:cNvSpPr>
          <p:nvPr>
            <p:ph type="pic" idx="1" hasCustomPrompt="1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 latinLnBrk="0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noProof="0"/>
              <a:t>Your Picture Here</a:t>
            </a:r>
          </a:p>
        </p:txBody>
      </p:sp>
      <p:sp>
        <p:nvSpPr>
          <p:cNvPr id="3" name="Rectangle Left Second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Left First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Down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Rectangle Top">
            <a:extLst>
              <a:ext uri="{FF2B5EF4-FFF2-40B4-BE49-F238E27FC236}">
                <a16:creationId xmlns:a16="http://schemas.microsoft.com/office/drawing/2014/main" id="{274B8F05-DFCE-47BD-BAFD-DF93E1A63BDD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Logo Software University" descr="Software University logo">
            <a:extLst>
              <a:ext uri="{FF2B5EF4-FFF2-40B4-BE49-F238E27FC236}">
                <a16:creationId xmlns:a16="http://schemas.microsoft.com/office/drawing/2014/main" id="{233CBB95-791E-4630-B3D9-FADFCE7BCF5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3" name="Slide Title">
            <a:extLst>
              <a:ext uri="{FF2B5EF4-FFF2-40B4-BE49-F238E27FC236}">
                <a16:creationId xmlns:a16="http://schemas.microsoft.com/office/drawing/2014/main" id="{3F218E34-55D7-4290-BFE4-80F31F9415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377401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Background" descr="SoftUni Background">
            <a:extLst>
              <a:ext uri="{FF2B5EF4-FFF2-40B4-BE49-F238E27FC236}">
                <a16:creationId xmlns:a16="http://schemas.microsoft.com/office/drawing/2014/main" id="{5BE90A63-DDD9-4B3B-A234-DF69B9BC81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/>
          <a:srcRect b="1672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11" name="Slide Body Text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04" y="1138844"/>
            <a:ext cx="11804830" cy="553015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10" name="Slide Title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11804829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78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89" r:id="rId2"/>
    <p:sldLayoutId id="2147483681" r:id="rId3"/>
    <p:sldLayoutId id="2147483691" r:id="rId4"/>
    <p:sldLayoutId id="2147483680" r:id="rId5"/>
    <p:sldLayoutId id="2147483688" r:id="rId6"/>
    <p:sldLayoutId id="2147483684" r:id="rId7"/>
    <p:sldLayoutId id="2147483683" r:id="rId8"/>
    <p:sldLayoutId id="2147483685" r:id="rId9"/>
    <p:sldLayoutId id="2147483686" r:id="rId10"/>
    <p:sldLayoutId id="2147483687" r:id="rId11"/>
    <p:sldLayoutId id="2147483692" r:id="rId12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0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36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803275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25571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1700213" indent="-352425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058988" indent="-26670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hyperlink" Target="https://softuni.bg/" TargetMode="External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2.png"/><Relationship Id="rId10" Type="http://schemas.openxmlformats.org/officeDocument/2006/relationships/image" Target="../media/image9.png"/><Relationship Id="rId4" Type="http://schemas.openxmlformats.org/officeDocument/2006/relationships/image" Target="../media/image14.png"/><Relationship Id="rId9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hyperlink" Target="https://createx.bg/" TargetMode="Externa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smartit.bg/" TargetMode="External"/><Relationship Id="rId2" Type="http://schemas.openxmlformats.org/officeDocument/2006/relationships/hyperlink" Target="https://www.smartit.bg/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de.draftkings.com/" TargetMode="Externa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s://www.superhosting.bg/" TargetMode="Externa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indeavr.com/expertise/software-engineering/enterprise-business-application-integration/" TargetMode="External"/><Relationship Id="rId2" Type="http://schemas.openxmlformats.org/officeDocument/2006/relationships/hyperlink" Target="https://www.indeavr.com/en/careers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taulia.com/" TargetMode="External"/><Relationship Id="rId2" Type="http://schemas.openxmlformats.org/officeDocument/2006/relationships/hyperlink" Target="https://taulia.com/company/careers/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hyperlink" Target="https://www.softwaregroup.com/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ostbank.bg/Za-nas/Careers" TargetMode="External"/><Relationship Id="rId2" Type="http://schemas.openxmlformats.org/officeDocument/2006/relationships/hyperlink" Target="https://www.facebook.com/evapostbank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5" Type="http://schemas.openxmlformats.org/officeDocument/2006/relationships/hyperlink" Target="https://www.postbank.bg/" TargetMode="External"/><Relationship Id="rId4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it.schwarz/en/it-hubs/bulgaria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pokerstarscareers.com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4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harvision.ai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akov.com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6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architecture-series" TargetMode="External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hyperlink" Target="http://balev.eu/" TargetMode="Externa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microsoft.com/office/2007/relationships/hdphoto" Target="../media/hdphoto2.wdp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courses/technology-fundamentals" TargetMode="External"/><Relationship Id="rId2" Type="http://schemas.openxmlformats.org/officeDocument/2006/relationships/hyperlink" Target="https://softuni.bg/courses/programming-basics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softuni.bg/trainings/courses" TargetMode="Externa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" TargetMode="External"/><Relationship Id="rId7" Type="http://schemas.openxmlformats.org/officeDocument/2006/relationships/hyperlink" Target="https://forum.softuni.bg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6" Type="http://schemas.openxmlformats.org/officeDocument/2006/relationships/hyperlink" Target="https://www.facebook.com/SoftwareUniversity" TargetMode="External"/><Relationship Id="rId5" Type="http://schemas.openxmlformats.org/officeDocument/2006/relationships/hyperlink" Target="https://softuni.foundation/" TargetMode="External"/><Relationship Id="rId4" Type="http://schemas.openxmlformats.org/officeDocument/2006/relationships/hyperlink" Target="https://about.softuni.bg/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2.png"/><Relationship Id="rId7" Type="http://schemas.openxmlformats.org/officeDocument/2006/relationships/image" Target="../media/image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10.png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about.softuni.bg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1.png"/><Relationship Id="rId4" Type="http://schemas.openxmlformats.org/officeDocument/2006/relationships/hyperlink" Target="https://softuni.bg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softuni.bg/curriculum" TargetMode="Externa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pokerstarscareers.com/" TargetMode="External"/><Relationship Id="rId13" Type="http://schemas.openxmlformats.org/officeDocument/2006/relationships/image" Target="../media/image27.png"/><Relationship Id="rId18" Type="http://schemas.openxmlformats.org/officeDocument/2006/relationships/hyperlink" Target="https://smartit.bg/" TargetMode="External"/><Relationship Id="rId3" Type="http://schemas.openxmlformats.org/officeDocument/2006/relationships/image" Target="../media/image22.png"/><Relationship Id="rId21" Type="http://schemas.openxmlformats.org/officeDocument/2006/relationships/image" Target="../media/image31.png"/><Relationship Id="rId7" Type="http://schemas.openxmlformats.org/officeDocument/2006/relationships/image" Target="../media/image24.png"/><Relationship Id="rId12" Type="http://schemas.openxmlformats.org/officeDocument/2006/relationships/hyperlink" Target="https://indeavr.com/" TargetMode="External"/><Relationship Id="rId17" Type="http://schemas.openxmlformats.org/officeDocument/2006/relationships/image" Target="../media/image29.png"/><Relationship Id="rId25" Type="http://schemas.openxmlformats.org/officeDocument/2006/relationships/image" Target="../media/image33.png"/><Relationship Id="rId2" Type="http://schemas.openxmlformats.org/officeDocument/2006/relationships/hyperlink" Target="https://www.postbank.bg/" TargetMode="External"/><Relationship Id="rId16" Type="http://schemas.openxmlformats.org/officeDocument/2006/relationships/hyperlink" Target="https://www.superhosting.bg/" TargetMode="External"/><Relationship Id="rId20" Type="http://schemas.openxmlformats.org/officeDocument/2006/relationships/hyperlink" Target="https://www.softwaregroup.com/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bg.it.schwarz/schwarz-it-bulgaria" TargetMode="External"/><Relationship Id="rId11" Type="http://schemas.openxmlformats.org/officeDocument/2006/relationships/image" Target="../media/image26.png"/><Relationship Id="rId24" Type="http://schemas.openxmlformats.org/officeDocument/2006/relationships/hyperlink" Target="https://createx.bg/" TargetMode="External"/><Relationship Id="rId5" Type="http://schemas.openxmlformats.org/officeDocument/2006/relationships/image" Target="../media/image23.png"/><Relationship Id="rId15" Type="http://schemas.openxmlformats.org/officeDocument/2006/relationships/image" Target="../media/image28.jpeg"/><Relationship Id="rId23" Type="http://schemas.openxmlformats.org/officeDocument/2006/relationships/image" Target="../media/image32.png"/><Relationship Id="rId10" Type="http://schemas.openxmlformats.org/officeDocument/2006/relationships/hyperlink" Target="https://de.draftkings.com/" TargetMode="External"/><Relationship Id="rId19" Type="http://schemas.openxmlformats.org/officeDocument/2006/relationships/image" Target="../media/image30.jpeg"/><Relationship Id="rId4" Type="http://schemas.openxmlformats.org/officeDocument/2006/relationships/hyperlink" Target="https://www.coca-colahellenic.com/" TargetMode="External"/><Relationship Id="rId9" Type="http://schemas.openxmlformats.org/officeDocument/2006/relationships/image" Target="../media/image25.jpeg"/><Relationship Id="rId14" Type="http://schemas.openxmlformats.org/officeDocument/2006/relationships/hyperlink" Target="https://www.pharvision.ai/" TargetMode="External"/><Relationship Id="rId22" Type="http://schemas.openxmlformats.org/officeDocument/2006/relationships/hyperlink" Target="https://taulia.com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ca-colahellenic.com/" TargetMode="External"/><Relationship Id="rId2" Type="http://schemas.openxmlformats.org/officeDocument/2006/relationships/hyperlink" Target="https://bg.coca-colahellenic.com/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004DC04-DA2A-41C0-8578-4B8D2F08EA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57984" y="1243664"/>
            <a:ext cx="10076033" cy="675176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234465"/>
                </a:solidFill>
              </a:rPr>
              <a:t>Become a Software Engineer and Start a Job</a:t>
            </a:r>
            <a:endParaRPr lang="en-US" dirty="0">
              <a:solidFill>
                <a:srgbClr val="234465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F91798-9AD5-4209-8887-958029548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Software University: Learning Program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>
                <a:hlinkClick r:id="rId3"/>
              </a:rPr>
              <a:t>https://softuni.bg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A396BB6-2053-4690-9672-BC528007D37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SoftUni Team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585BC4C-0F13-4FD4-8F23-99FD4661837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Technical Trainers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76E0F9B-3FCA-460F-BAD3-004CA72E721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1641" y="2203831"/>
            <a:ext cx="1089626" cy="108991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75BFB4A-AE43-421F-A942-006718D3F4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3446" y="2203831"/>
            <a:ext cx="1060087" cy="127475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9E83993-D99C-4E12-A013-0F594100A13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8406" y="2203831"/>
            <a:ext cx="1060087" cy="126296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2D606CD-FA8D-477F-B229-4CE1242737D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5978" y="3657650"/>
            <a:ext cx="963715" cy="129515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E46CE99-1E75-4C59-9A61-10CAFB25182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5252" y="3657650"/>
            <a:ext cx="1060087" cy="130336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4076038-FAF0-4C8C-A2A5-8C26CE8D611A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9114" y="2203831"/>
            <a:ext cx="1058501" cy="130909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AD75DC3-EBB3-4776-8140-18D8A441B6DE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2712" y="3657650"/>
            <a:ext cx="1060087" cy="1227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1E9FB0-85E1-4419-BB38-21693902916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r>
              <a:rPr lang="en-US" sz="3400" dirty="0"/>
              <a:t>Site design</a:t>
            </a:r>
          </a:p>
          <a:p>
            <a:r>
              <a:rPr lang="en-US" sz="3400" dirty="0"/>
              <a:t>Website optimization – SEO</a:t>
            </a:r>
          </a:p>
          <a:p>
            <a:r>
              <a:rPr lang="en-US" sz="3400" dirty="0"/>
              <a:t>Online advertising – PPC</a:t>
            </a:r>
          </a:p>
          <a:p>
            <a:r>
              <a:rPr lang="en-US" sz="3400" dirty="0"/>
              <a:t>Social media marketing</a:t>
            </a:r>
          </a:p>
          <a:p>
            <a:r>
              <a:rPr lang="en-US" sz="3400" dirty="0"/>
              <a:t>Copywriting</a:t>
            </a:r>
          </a:p>
          <a:p>
            <a:r>
              <a:rPr lang="en-US" sz="3400" dirty="0"/>
              <a:t>Creative concept and design</a:t>
            </a:r>
          </a:p>
          <a:p>
            <a:r>
              <a:rPr lang="en-US" sz="3400" dirty="0">
                <a:hlinkClick r:id="rId2"/>
              </a:rPr>
              <a:t>https://createx.bg/</a:t>
            </a:r>
            <a:endParaRPr lang="en-US" sz="34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14A740E-E736-47BF-BCB7-C4BC9C05A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noProof="1"/>
              <a:t>CreateX</a:t>
            </a:r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10</a:t>
            </a:fld>
            <a:endParaRPr lang="en-US" noProof="0" dirty="0"/>
          </a:p>
        </p:txBody>
      </p:sp>
      <p:pic>
        <p:nvPicPr>
          <p:cNvPr id="7" name="Picture 6">
            <a:hlinkClick r:id="rId2"/>
            <a:extLst>
              <a:ext uri="{FF2B5EF4-FFF2-40B4-BE49-F238E27FC236}">
                <a16:creationId xmlns:a16="http://schemas.microsoft.com/office/drawing/2014/main" id="{7CC86C92-0BFC-4027-B5C9-A67CE050AFDA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1000" y="1539000"/>
            <a:ext cx="3659073" cy="175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492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1E9FB0-85E1-4419-BB38-21693902916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1</a:t>
            </a:r>
            <a:r>
              <a:rPr lang="bg-BG" dirty="0"/>
              <a:t>6</a:t>
            </a:r>
            <a:r>
              <a:rPr lang="en-US" dirty="0"/>
              <a:t>+ years </a:t>
            </a:r>
            <a:r>
              <a:rPr lang="en-US" b="1" dirty="0"/>
              <a:t>of development of technical</a:t>
            </a:r>
            <a:br>
              <a:rPr lang="en-US" b="1" dirty="0"/>
            </a:br>
            <a:r>
              <a:rPr lang="en-US" b="1" dirty="0"/>
              <a:t>solutions for financial companies</a:t>
            </a:r>
          </a:p>
          <a:p>
            <a:pPr lvl="1"/>
            <a:r>
              <a:rPr lang="en-GB" dirty="0"/>
              <a:t>ERP Systems</a:t>
            </a:r>
          </a:p>
          <a:p>
            <a:pPr lvl="1"/>
            <a:r>
              <a:rPr lang="en-GB" dirty="0"/>
              <a:t>Fintech solutions</a:t>
            </a:r>
          </a:p>
          <a:p>
            <a:pPr lvl="1"/>
            <a:r>
              <a:rPr lang="en-GB" dirty="0"/>
              <a:t>Server Administration</a:t>
            </a:r>
          </a:p>
          <a:p>
            <a:r>
              <a:rPr lang="en-US" dirty="0"/>
              <a:t>Offices in Sofia (2), Plovdiv and Kiev (Ukraine)</a:t>
            </a:r>
            <a:endParaRPr lang="en-GB" dirty="0"/>
          </a:p>
          <a:p>
            <a:r>
              <a:rPr lang="en-GB" dirty="0"/>
              <a:t>Looking for Devs &amp; QAs</a:t>
            </a:r>
          </a:p>
          <a:p>
            <a:r>
              <a:rPr lang="en-GB" dirty="0">
                <a:hlinkClick r:id="rId2"/>
              </a:rPr>
              <a:t>https://www.smartit.bg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14A740E-E736-47BF-BCB7-C4BC9C05A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noProof="1"/>
              <a:t>SmartIT</a:t>
            </a:r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11</a:t>
            </a:fld>
            <a:endParaRPr lang="en-US" noProof="0" dirty="0"/>
          </a:p>
        </p:txBody>
      </p:sp>
      <p:pic>
        <p:nvPicPr>
          <p:cNvPr id="7" name="Picture 6" descr="Logo, company name&#10;&#10;Description automatically generated">
            <a:hlinkClick r:id="rId3"/>
            <a:extLst>
              <a:ext uri="{FF2B5EF4-FFF2-40B4-BE49-F238E27FC236}">
                <a16:creationId xmlns:a16="http://schemas.microsoft.com/office/drawing/2014/main" id="{E3EFDAD9-ED94-4AC4-A7CF-C064DE74A22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46" t="25461" r="4121" b="25762"/>
          <a:stretch/>
        </p:blipFill>
        <p:spPr>
          <a:xfrm>
            <a:off x="7123862" y="2214000"/>
            <a:ext cx="4812875" cy="148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287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1E9FB0-85E1-4419-BB38-21693902916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Award-winning</a:t>
            </a:r>
            <a:r>
              <a:rPr lang="en-US" b="1" dirty="0"/>
              <a:t> sports </a:t>
            </a:r>
            <a:br>
              <a:rPr lang="en-US" b="1" dirty="0"/>
            </a:br>
            <a:r>
              <a:rPr lang="en-US" b="1" dirty="0"/>
              <a:t>betting solutions</a:t>
            </a:r>
          </a:p>
          <a:p>
            <a:r>
              <a:rPr lang="en-US" dirty="0"/>
              <a:t>iGaming platform</a:t>
            </a:r>
          </a:p>
          <a:p>
            <a:r>
              <a:rPr lang="en-GB" dirty="0"/>
              <a:t>Looking for developers</a:t>
            </a:r>
            <a:r>
              <a:rPr lang="bg-BG" dirty="0"/>
              <a:t>,</a:t>
            </a:r>
            <a:br>
              <a:rPr lang="bg-BG" dirty="0"/>
            </a:br>
            <a:r>
              <a:rPr lang="en-US" dirty="0"/>
              <a:t>mostly with JS and .NET</a:t>
            </a:r>
            <a:endParaRPr lang="en-GB" dirty="0"/>
          </a:p>
          <a:p>
            <a:r>
              <a:rPr lang="en-US">
                <a:hlinkClick r:id="rId2"/>
              </a:rPr>
              <a:t>https://de.draftkings.com/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14A740E-E736-47BF-BCB7-C4BC9C05A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Draft Kings</a:t>
            </a:r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12</a:t>
            </a:fld>
            <a:endParaRPr lang="en-US" noProof="0" dirty="0"/>
          </a:p>
        </p:txBody>
      </p:sp>
      <p:pic>
        <p:nvPicPr>
          <p:cNvPr id="6" name="Picture 5" descr="Logo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B2516FA7-2A53-1ECE-5424-67BA1CBB2E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1000" y="1224000"/>
            <a:ext cx="3150002" cy="22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90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1E9FB0-85E1-4419-BB38-21693902916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The </a:t>
            </a:r>
            <a:r>
              <a:rPr lang="en-US" b="1" dirty="0"/>
              <a:t>largest hosting company </a:t>
            </a:r>
            <a:br>
              <a:rPr lang="en-US" dirty="0"/>
            </a:br>
            <a:r>
              <a:rPr lang="en-US" dirty="0"/>
              <a:t>in Bulgaria</a:t>
            </a:r>
          </a:p>
          <a:p>
            <a:pPr lvl="1"/>
            <a:r>
              <a:rPr lang="en-GB" dirty="0"/>
              <a:t>Hosting &amp; Domains</a:t>
            </a:r>
          </a:p>
          <a:p>
            <a:pPr lvl="1"/>
            <a:r>
              <a:rPr lang="en-GB" dirty="0"/>
              <a:t>WordPress Hosting</a:t>
            </a:r>
          </a:p>
          <a:p>
            <a:pPr lvl="1"/>
            <a:r>
              <a:rPr lang="en-GB" dirty="0"/>
              <a:t>VPS Servers</a:t>
            </a:r>
          </a:p>
          <a:p>
            <a:pPr lvl="1"/>
            <a:r>
              <a:rPr lang="en-GB" dirty="0"/>
              <a:t>SSL Certificates</a:t>
            </a:r>
          </a:p>
          <a:p>
            <a:pPr lvl="1"/>
            <a:r>
              <a:rPr lang="en-GB" dirty="0"/>
              <a:t>E-Commerce</a:t>
            </a:r>
          </a:p>
          <a:p>
            <a:pPr lvl="1"/>
            <a:r>
              <a:rPr lang="en-US" dirty="0"/>
              <a:t>Top-quality support</a:t>
            </a:r>
          </a:p>
          <a:p>
            <a:pPr lvl="1"/>
            <a:r>
              <a:rPr lang="en-US" dirty="0"/>
              <a:t>Top-qualified team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14A740E-E736-47BF-BCB7-C4BC9C05A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SuperHosting</a:t>
            </a:r>
            <a:endParaRPr lang="en-US" dirty="0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15BFDE2D-9C27-4AE6-94BC-A47BE698E00C}"/>
              </a:ext>
            </a:extLst>
          </p:cNvPr>
          <p:cNvSpPr txBox="1">
            <a:spLocks/>
          </p:cNvSpPr>
          <p:nvPr/>
        </p:nvSpPr>
        <p:spPr>
          <a:xfrm>
            <a:off x="5276167" y="3526658"/>
            <a:ext cx="6129833" cy="2827342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Offering a complete solution</a:t>
            </a:r>
          </a:p>
          <a:p>
            <a:r>
              <a:rPr lang="en-GB" dirty="0"/>
              <a:t>Leading</a:t>
            </a:r>
            <a:r>
              <a:rPr lang="en-US" dirty="0"/>
              <a:t> technical equipment</a:t>
            </a:r>
          </a:p>
          <a:p>
            <a:r>
              <a:rPr lang="en-US" dirty="0">
                <a:hlinkClick r:id="rId2"/>
              </a:rPr>
              <a:t>https://www.superhosting.bg/</a:t>
            </a:r>
            <a:r>
              <a:rPr lang="en-US" dirty="0"/>
              <a:t> </a:t>
            </a:r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13</a:t>
            </a:fld>
            <a:endParaRPr lang="en-US" noProof="0" dirty="0"/>
          </a:p>
        </p:txBody>
      </p:sp>
      <p:pic>
        <p:nvPicPr>
          <p:cNvPr id="12" name="Picture 11" descr="A picture containing logo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5E709AC7-B7B0-49BF-8B4E-F7F901D8F2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7092" y="1428834"/>
            <a:ext cx="3022134" cy="1726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407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1E9FB0-85E1-4419-BB38-21693902916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Business and technology </a:t>
            </a:r>
            <a:br>
              <a:rPr lang="en-US" dirty="0"/>
            </a:br>
            <a:r>
              <a:rPr lang="en-US" b="1" dirty="0"/>
              <a:t>services company</a:t>
            </a:r>
          </a:p>
          <a:p>
            <a:r>
              <a:rPr lang="en-GB" dirty="0"/>
              <a:t>Business application</a:t>
            </a:r>
            <a:br>
              <a:rPr lang="en-GB" dirty="0"/>
            </a:br>
            <a:r>
              <a:rPr lang="en-GB" dirty="0"/>
              <a:t>development</a:t>
            </a:r>
          </a:p>
          <a:p>
            <a:r>
              <a:rPr lang="en-GB" dirty="0"/>
              <a:t>Infrastructure services</a:t>
            </a:r>
          </a:p>
          <a:p>
            <a:r>
              <a:rPr lang="en-GB" dirty="0"/>
              <a:t>Collaboration services</a:t>
            </a:r>
          </a:p>
          <a:p>
            <a:r>
              <a:rPr lang="en-GB" dirty="0"/>
              <a:t>L</a:t>
            </a:r>
            <a:r>
              <a:rPr lang="en-US" dirty="0"/>
              <a:t>ooking for trainee and junior .NET Developers</a:t>
            </a:r>
          </a:p>
          <a:p>
            <a:r>
              <a:rPr lang="en-US" dirty="0">
                <a:hlinkClick r:id="rId2"/>
              </a:rPr>
              <a:t>https://www.indeavr.com/en/careers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14A740E-E736-47BF-BCB7-C4BC9C05A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noProof="1"/>
              <a:t>Indeavr</a:t>
            </a:r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14</a:t>
            </a:fld>
            <a:endParaRPr lang="en-US" noProof="0" dirty="0"/>
          </a:p>
        </p:txBody>
      </p:sp>
      <p:pic>
        <p:nvPicPr>
          <p:cNvPr id="6" name="Picture 15" descr="Text, logo&#10;&#10;Description automatically generated">
            <a:hlinkClick r:id="rId3"/>
            <a:extLst>
              <a:ext uri="{FF2B5EF4-FFF2-40B4-BE49-F238E27FC236}">
                <a16:creationId xmlns:a16="http://schemas.microsoft.com/office/drawing/2014/main" id="{52A556A1-263D-4511-AD59-755C292008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8326" y="1404000"/>
            <a:ext cx="4494704" cy="1531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81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1E9FB0-85E1-4419-BB38-21693902916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7165598" cy="5528766"/>
          </a:xfrm>
        </p:spPr>
        <p:txBody>
          <a:bodyPr>
            <a:normAutofit/>
          </a:bodyPr>
          <a:lstStyle/>
          <a:p>
            <a:r>
              <a:rPr lang="en-US" dirty="0"/>
              <a:t>Global </a:t>
            </a:r>
            <a:r>
              <a:rPr lang="en-US" b="1" dirty="0" err="1"/>
              <a:t>FinTech</a:t>
            </a:r>
            <a:r>
              <a:rPr lang="en-US" dirty="0"/>
              <a:t> platform</a:t>
            </a:r>
          </a:p>
          <a:p>
            <a:r>
              <a:rPr lang="en-US" dirty="0"/>
              <a:t>Microservices</a:t>
            </a:r>
            <a:r>
              <a:rPr lang="bg-BG" dirty="0"/>
              <a:t>,</a:t>
            </a:r>
            <a:r>
              <a:rPr lang="en-US" dirty="0"/>
              <a:t> CI/CD</a:t>
            </a:r>
            <a:r>
              <a:rPr lang="bg-BG" dirty="0"/>
              <a:t>,</a:t>
            </a:r>
            <a:br>
              <a:rPr lang="en-US" dirty="0"/>
            </a:br>
            <a:r>
              <a:rPr lang="en-US" dirty="0"/>
              <a:t>Autonomous teams</a:t>
            </a:r>
          </a:p>
          <a:p>
            <a:r>
              <a:rPr lang="en-US" dirty="0"/>
              <a:t>Java-based stack</a:t>
            </a:r>
            <a:r>
              <a:rPr lang="bg-BG" dirty="0"/>
              <a:t>,</a:t>
            </a:r>
            <a:r>
              <a:rPr lang="en-US" dirty="0"/>
              <a:t> open to developers with any tech background</a:t>
            </a:r>
          </a:p>
          <a:p>
            <a:r>
              <a:rPr lang="en-US" dirty="0">
                <a:hlinkClick r:id="rId2"/>
              </a:rPr>
              <a:t>https://taulia.com/company/careers/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14A740E-E736-47BF-BCB7-C4BC9C05A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Taulia</a:t>
            </a:r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15</a:t>
            </a:fld>
            <a:endParaRPr lang="en-US" noProof="0" dirty="0"/>
          </a:p>
        </p:txBody>
      </p:sp>
      <p:pic>
        <p:nvPicPr>
          <p:cNvPr id="2" name="Picture 1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7142" y="1404000"/>
            <a:ext cx="4830856" cy="1787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135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1E9FB0-85E1-4419-BB38-21693902916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Integration solutions for </a:t>
            </a:r>
            <a:br>
              <a:rPr lang="en-US" dirty="0"/>
            </a:br>
            <a:r>
              <a:rPr lang="en-US" b="1" dirty="0"/>
              <a:t>financial institutions</a:t>
            </a:r>
          </a:p>
          <a:p>
            <a:r>
              <a:rPr lang="en-GB" dirty="0"/>
              <a:t>Provide </a:t>
            </a:r>
            <a:r>
              <a:rPr lang="en-US" dirty="0"/>
              <a:t>digital</a:t>
            </a:r>
            <a:br>
              <a:rPr lang="en-US" dirty="0"/>
            </a:br>
            <a:r>
              <a:rPr lang="en-US" dirty="0"/>
              <a:t>transformation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hlinkClick r:id="rId2"/>
              </a:rPr>
              <a:t>https://www.softwaregroup.com/</a:t>
            </a:r>
            <a:r>
              <a:rPr lang="en-US" dirty="0"/>
              <a:t> 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14A740E-E736-47BF-BCB7-C4BC9C05A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Group</a:t>
            </a:r>
          </a:p>
        </p:txBody>
      </p:sp>
      <p:pic>
        <p:nvPicPr>
          <p:cNvPr id="14338" name="Picture 2" descr="Potential">
            <a:extLst>
              <a:ext uri="{FF2B5EF4-FFF2-40B4-BE49-F238E27FC236}">
                <a16:creationId xmlns:a16="http://schemas.microsoft.com/office/drawing/2014/main" id="{C83A3CD0-5FB6-416A-AE76-093AF44E96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1332" y="2917537"/>
            <a:ext cx="1710719" cy="1710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 descr="Innovation">
            <a:extLst>
              <a:ext uri="{FF2B5EF4-FFF2-40B4-BE49-F238E27FC236}">
                <a16:creationId xmlns:a16="http://schemas.microsoft.com/office/drawing/2014/main" id="{6A190603-A6DC-42F3-B859-D7B6576B17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9019" y="2917536"/>
            <a:ext cx="1710720" cy="171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2" name="Picture 6" descr="Unlocking">
            <a:extLst>
              <a:ext uri="{FF2B5EF4-FFF2-40B4-BE49-F238E27FC236}">
                <a16:creationId xmlns:a16="http://schemas.microsoft.com/office/drawing/2014/main" id="{E9ABBBAF-F449-4BE1-B45B-5929F1C791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6784" y="2917535"/>
            <a:ext cx="1710721" cy="1710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B339D4F0-B48D-43B2-A0BE-141BA618D5AC}"/>
              </a:ext>
            </a:extLst>
          </p:cNvPr>
          <p:cNvSpPr/>
          <p:nvPr/>
        </p:nvSpPr>
        <p:spPr bwMode="auto">
          <a:xfrm>
            <a:off x="3907394" y="4639555"/>
            <a:ext cx="2338597" cy="879569"/>
          </a:xfrm>
          <a:prstGeom prst="roundRect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chemeClr val="bg2"/>
                </a:solidFill>
              </a:rPr>
              <a:t>Discovering Potential</a:t>
            </a:r>
            <a:endParaRPr lang="en-US" sz="3600" b="1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F8B022C-22AE-487E-9D9B-AA29AFDA6733}"/>
              </a:ext>
            </a:extLst>
          </p:cNvPr>
          <p:cNvSpPr/>
          <p:nvPr/>
        </p:nvSpPr>
        <p:spPr bwMode="auto">
          <a:xfrm>
            <a:off x="6335079" y="4639554"/>
            <a:ext cx="2338597" cy="879569"/>
          </a:xfrm>
          <a:prstGeom prst="roundRect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chemeClr val="bg2"/>
                </a:solidFill>
              </a:rPr>
              <a:t>Driving Innovation</a:t>
            </a:r>
            <a:endParaRPr lang="en-US" sz="3600" b="1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09C0910-AB75-4F63-A988-B126824787BD}"/>
              </a:ext>
            </a:extLst>
          </p:cNvPr>
          <p:cNvSpPr/>
          <p:nvPr/>
        </p:nvSpPr>
        <p:spPr bwMode="auto">
          <a:xfrm>
            <a:off x="8886000" y="4639553"/>
            <a:ext cx="2372291" cy="879569"/>
          </a:xfrm>
          <a:prstGeom prst="roundRect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chemeClr val="bg2"/>
                </a:solidFill>
              </a:rPr>
              <a:t>Unlocking Opportunities</a:t>
            </a:r>
            <a:endParaRPr lang="en-US" sz="3600" b="1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16</a:t>
            </a:fld>
            <a:endParaRPr lang="en-US" noProof="0" dirty="0"/>
          </a:p>
        </p:txBody>
      </p:sp>
      <p:pic>
        <p:nvPicPr>
          <p:cNvPr id="15" name="Picture 14" descr="Logo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45B3249F-54BF-4353-828B-12C972B875C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7442" y="1117016"/>
            <a:ext cx="4221108" cy="1754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655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1" grpId="0" animBg="1"/>
      <p:bldP spid="1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1E9FB0-85E1-4419-BB38-21693902916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10000"/>
              </a:lnSpc>
            </a:pPr>
            <a:r>
              <a:rPr lang="en-US" dirty="0"/>
              <a:t>One of the top </a:t>
            </a:r>
            <a:r>
              <a:rPr lang="en-US" b="1" dirty="0"/>
              <a:t>banking </a:t>
            </a:r>
            <a:br>
              <a:rPr lang="en-US" b="1" dirty="0"/>
            </a:br>
            <a:r>
              <a:rPr lang="en-US" b="1" dirty="0"/>
              <a:t>institutions </a:t>
            </a:r>
            <a:r>
              <a:rPr lang="en-US" dirty="0"/>
              <a:t>in Bulgaria</a:t>
            </a:r>
          </a:p>
          <a:p>
            <a:pPr>
              <a:lnSpc>
                <a:spcPct val="110000"/>
              </a:lnSpc>
            </a:pPr>
            <a:r>
              <a:rPr lang="en-US" dirty="0"/>
              <a:t>Employer of the year for 2017</a:t>
            </a:r>
          </a:p>
          <a:p>
            <a:pPr>
              <a:lnSpc>
                <a:spcPct val="110000"/>
              </a:lnSpc>
            </a:pPr>
            <a:r>
              <a:rPr lang="en-US" dirty="0"/>
              <a:t>Member of the Eurobank Group </a:t>
            </a:r>
            <a:br>
              <a:rPr lang="en-US" dirty="0"/>
            </a:br>
            <a:r>
              <a:rPr lang="en-US" dirty="0"/>
              <a:t>with € 58 billion of assets</a:t>
            </a:r>
          </a:p>
          <a:p>
            <a:pPr>
              <a:lnSpc>
                <a:spcPct val="110000"/>
              </a:lnSpc>
            </a:pPr>
            <a:r>
              <a:rPr lang="en-US" dirty="0"/>
              <a:t>Serious investments in digitization</a:t>
            </a:r>
          </a:p>
          <a:p>
            <a:pPr>
              <a:lnSpc>
                <a:spcPct val="110000"/>
              </a:lnSpc>
            </a:pPr>
            <a:r>
              <a:rPr lang="en-US" dirty="0"/>
              <a:t>The first bank credit </a:t>
            </a:r>
            <a:r>
              <a:rPr lang="en-US" dirty="0" err="1"/>
              <a:t>botchat</a:t>
            </a:r>
            <a:r>
              <a:rPr lang="en-US" dirty="0"/>
              <a:t> – EVA </a:t>
            </a:r>
          </a:p>
          <a:p>
            <a:pPr>
              <a:lnSpc>
                <a:spcPct val="110000"/>
              </a:lnSpc>
            </a:pPr>
            <a:r>
              <a:rPr lang="en-US" u="sng" dirty="0">
                <a:hlinkClick r:id="rId2"/>
              </a:rPr>
              <a:t>https://www.facebook.com/evapostbank</a:t>
            </a:r>
            <a:r>
              <a:rPr lang="en-US" dirty="0"/>
              <a:t> </a:t>
            </a:r>
          </a:p>
          <a:p>
            <a:pPr>
              <a:lnSpc>
                <a:spcPct val="110000"/>
              </a:lnSpc>
            </a:pPr>
            <a:r>
              <a:rPr lang="en-US" dirty="0">
                <a:hlinkClick r:id="rId3"/>
              </a:rPr>
              <a:t>https://www.postbank.bg/Za-nas/Careers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14A740E-E736-47BF-BCB7-C4BC9C05A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Postbank</a:t>
            </a:r>
          </a:p>
        </p:txBody>
      </p:sp>
      <p:pic>
        <p:nvPicPr>
          <p:cNvPr id="16386" name="Picture 2" descr="Image may contain: 1 person, smiling">
            <a:extLst>
              <a:ext uri="{FF2B5EF4-FFF2-40B4-BE49-F238E27FC236}">
                <a16:creationId xmlns:a16="http://schemas.microsoft.com/office/drawing/2014/main" id="{AD0C6ABA-54DE-4031-ADF1-E91ADE9862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6000" y="3522959"/>
            <a:ext cx="2876041" cy="2876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17</a:t>
            </a:fld>
            <a:endParaRPr lang="en-US" noProof="0" dirty="0"/>
          </a:p>
        </p:txBody>
      </p:sp>
      <p:pic>
        <p:nvPicPr>
          <p:cNvPr id="7" name="Picture 6" descr="Graphical user interface, text, application&#10;&#10;Description automatically generated">
            <a:hlinkClick r:id="rId5"/>
            <a:extLst>
              <a:ext uri="{FF2B5EF4-FFF2-40B4-BE49-F238E27FC236}">
                <a16:creationId xmlns:a16="http://schemas.microsoft.com/office/drawing/2014/main" id="{507BF898-91F4-4F65-8FE2-BDBF1AE584C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72" t="7965" r="9814" b="20467"/>
          <a:stretch/>
        </p:blipFill>
        <p:spPr>
          <a:xfrm>
            <a:off x="7802441" y="1514822"/>
            <a:ext cx="4262030" cy="1682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936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1E9FB0-85E1-4419-BB38-21693902916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IT service providers for the</a:t>
            </a:r>
            <a:br>
              <a:rPr lang="en-US" dirty="0"/>
            </a:br>
            <a:r>
              <a:rPr lang="en-US" dirty="0"/>
              <a:t>divisions of the </a:t>
            </a:r>
            <a:r>
              <a:rPr lang="en-US" b="1" dirty="0"/>
              <a:t>Schwarz Group</a:t>
            </a:r>
          </a:p>
          <a:p>
            <a:r>
              <a:rPr lang="en-US" dirty="0"/>
              <a:t>Responsible for the provision of</a:t>
            </a:r>
            <a:br>
              <a:rPr lang="en-US" dirty="0"/>
            </a:br>
            <a:r>
              <a:rPr lang="en-US" dirty="0"/>
              <a:t>IT infrastructure platforms and</a:t>
            </a:r>
            <a:br>
              <a:rPr lang="en-US" dirty="0"/>
            </a:br>
            <a:r>
              <a:rPr lang="en-US" dirty="0"/>
              <a:t>business applications</a:t>
            </a:r>
          </a:p>
          <a:p>
            <a:r>
              <a:rPr lang="en-US" dirty="0"/>
              <a:t>Support education and invest in</a:t>
            </a:r>
            <a:br>
              <a:rPr lang="en-US" dirty="0"/>
            </a:br>
            <a:r>
              <a:rPr lang="en-US" dirty="0"/>
              <a:t>development of business and IT professionals</a:t>
            </a:r>
          </a:p>
          <a:p>
            <a:r>
              <a:rPr lang="en-US" dirty="0">
                <a:hlinkClick r:id="rId3"/>
              </a:rPr>
              <a:t>https://it.schwarz/en/it-hubs/bulgaria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14A740E-E736-47BF-BCB7-C4BC9C05A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Schwarz IT</a:t>
            </a:r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18</a:t>
            </a:fld>
            <a:endParaRPr lang="en-US" noProof="0" dirty="0"/>
          </a:p>
        </p:txBody>
      </p:sp>
      <p:pic>
        <p:nvPicPr>
          <p:cNvPr id="9" name="Picture 4">
            <a:hlinkClick r:id="rId3"/>
            <a:extLst>
              <a:ext uri="{FF2B5EF4-FFF2-40B4-BE49-F238E27FC236}">
                <a16:creationId xmlns:a16="http://schemas.microsoft.com/office/drawing/2014/main" id="{46857021-465D-4AF3-A5D9-E463341892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69668" y="1449000"/>
            <a:ext cx="2718098" cy="3346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986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1E9FB0-85E1-4419-BB38-21693902916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Product company home</a:t>
            </a:r>
            <a:br>
              <a:rPr lang="en-US" dirty="0"/>
            </a:br>
            <a:r>
              <a:rPr lang="en-US" dirty="0"/>
              <a:t>of </a:t>
            </a:r>
            <a:r>
              <a:rPr lang="en-US" b="1" dirty="0"/>
              <a:t>PokerStars</a:t>
            </a:r>
            <a:r>
              <a:rPr lang="en-US" dirty="0"/>
              <a:t>,</a:t>
            </a:r>
            <a:br>
              <a:rPr lang="en-US" dirty="0"/>
            </a:br>
            <a:r>
              <a:rPr lang="en-US" b="1" dirty="0"/>
              <a:t>PokerStars Casino </a:t>
            </a:r>
            <a:r>
              <a:rPr lang="en-US" dirty="0"/>
              <a:t>and </a:t>
            </a:r>
            <a:br>
              <a:rPr lang="en-US" dirty="0"/>
            </a:br>
            <a:r>
              <a:rPr lang="en-US" b="1" dirty="0"/>
              <a:t>PokerStars Sport</a:t>
            </a:r>
          </a:p>
          <a:p>
            <a:r>
              <a:rPr lang="en-US" dirty="0"/>
              <a:t>Global engineering team</a:t>
            </a:r>
          </a:p>
          <a:p>
            <a:r>
              <a:rPr lang="en-US" dirty="0"/>
              <a:t>Industry-leading products</a:t>
            </a:r>
          </a:p>
          <a:p>
            <a:r>
              <a:rPr lang="en-US" dirty="0"/>
              <a:t>Java, JS, React, Kubernetes, AWS and many more</a:t>
            </a:r>
          </a:p>
          <a:p>
            <a:r>
              <a:rPr lang="en-US" dirty="0">
                <a:hlinkClick r:id="rId3"/>
              </a:rPr>
              <a:t>https://pokerstarscareers.com/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14A740E-E736-47BF-BCB7-C4BC9C05A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PokerStars</a:t>
            </a:r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19</a:t>
            </a:fld>
            <a:endParaRPr lang="en-US" noProof="0" dirty="0"/>
          </a:p>
        </p:txBody>
      </p:sp>
      <p:pic>
        <p:nvPicPr>
          <p:cNvPr id="9" name="Picture 4">
            <a:hlinkClick r:id="rId3"/>
            <a:extLst>
              <a:ext uri="{FF2B5EF4-FFF2-40B4-BE49-F238E27FC236}">
                <a16:creationId xmlns:a16="http://schemas.microsoft.com/office/drawing/2014/main" id="{46857021-465D-4AF3-A5D9-E463341892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71000" y="1854000"/>
            <a:ext cx="6592709" cy="12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727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446088" indent="-446088">
              <a:lnSpc>
                <a:spcPct val="110000"/>
              </a:lnSpc>
              <a:buFontTx/>
              <a:buAutoNum type="arabicPeriod"/>
            </a:pPr>
            <a:r>
              <a:rPr lang="en-US" dirty="0"/>
              <a:t>Welcome to </a:t>
            </a:r>
            <a:r>
              <a:rPr lang="en-US" b="1" dirty="0" err="1"/>
              <a:t>SoftUni</a:t>
            </a:r>
            <a:endParaRPr lang="en-GB" b="1" dirty="0"/>
          </a:p>
          <a:p>
            <a:pPr marL="446088" indent="-446088">
              <a:lnSpc>
                <a:spcPct val="110000"/>
              </a:lnSpc>
              <a:buFontTx/>
              <a:buAutoNum type="arabicPeriod"/>
            </a:pPr>
            <a:r>
              <a:rPr lang="en-GB" dirty="0" err="1"/>
              <a:t>SoftUni</a:t>
            </a:r>
            <a:r>
              <a:rPr lang="en-GB" dirty="0"/>
              <a:t> </a:t>
            </a:r>
            <a:r>
              <a:rPr lang="en-GB" b="1" dirty="0"/>
              <a:t>Partners</a:t>
            </a:r>
          </a:p>
          <a:p>
            <a:pPr marL="446088" indent="-446088">
              <a:lnSpc>
                <a:spcPct val="110000"/>
              </a:lnSpc>
              <a:buFontTx/>
              <a:buAutoNum type="arabicPeriod"/>
            </a:pPr>
            <a:r>
              <a:rPr lang="en-GB" dirty="0" err="1"/>
              <a:t>SoftUni</a:t>
            </a:r>
            <a:r>
              <a:rPr lang="en-GB" dirty="0"/>
              <a:t> </a:t>
            </a:r>
            <a:r>
              <a:rPr lang="en-GB" b="1" dirty="0"/>
              <a:t>Trainers</a:t>
            </a:r>
            <a:endParaRPr lang="en-US" b="1" dirty="0"/>
          </a:p>
          <a:p>
            <a:pPr marL="446088" indent="-446088">
              <a:lnSpc>
                <a:spcPct val="110000"/>
              </a:lnSpc>
              <a:buFontTx/>
              <a:buAutoNum type="arabicPeriod"/>
            </a:pPr>
            <a:r>
              <a:rPr lang="en-GB" dirty="0"/>
              <a:t>Learning </a:t>
            </a:r>
            <a:r>
              <a:rPr lang="en-GB" b="1" dirty="0"/>
              <a:t>Paths</a:t>
            </a:r>
            <a:r>
              <a:rPr lang="en-GB" dirty="0"/>
              <a:t> and </a:t>
            </a:r>
            <a:r>
              <a:rPr lang="en-GB" b="1" dirty="0"/>
              <a:t>Opportunities</a:t>
            </a:r>
          </a:p>
        </p:txBody>
      </p:sp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823700" y="6507163"/>
            <a:ext cx="368300" cy="2968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73275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1E9FB0-85E1-4419-BB38-21693902916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Founded in </a:t>
            </a:r>
            <a:r>
              <a:rPr lang="en-US" b="1" dirty="0"/>
              <a:t>2020 in Chicago</a:t>
            </a:r>
            <a:endParaRPr lang="bg-BG" b="1" dirty="0"/>
          </a:p>
          <a:p>
            <a:r>
              <a:rPr lang="en-US" dirty="0"/>
              <a:t>Provide superior</a:t>
            </a:r>
            <a:br>
              <a:rPr lang="en-US" dirty="0"/>
            </a:br>
            <a:r>
              <a:rPr lang="en-US" dirty="0"/>
              <a:t>uncorrelated investments</a:t>
            </a:r>
            <a:br>
              <a:rPr lang="en-US" dirty="0"/>
            </a:br>
            <a:r>
              <a:rPr lang="en-US" dirty="0"/>
              <a:t>returns using statistics and </a:t>
            </a:r>
            <a:br>
              <a:rPr lang="en-US" dirty="0"/>
            </a:br>
            <a:r>
              <a:rPr lang="en-US" dirty="0"/>
              <a:t>AI/ML methods</a:t>
            </a:r>
          </a:p>
          <a:p>
            <a:r>
              <a:rPr lang="en-US" dirty="0"/>
              <a:t>Sources un/structured datasets, sound</a:t>
            </a:r>
            <a:br>
              <a:rPr lang="en-US" dirty="0"/>
            </a:br>
            <a:r>
              <a:rPr lang="en-US" dirty="0"/>
              <a:t>economic and financial principles, and advanced </a:t>
            </a:r>
            <a:br>
              <a:rPr lang="en-US" dirty="0"/>
            </a:br>
            <a:r>
              <a:rPr lang="en-US" dirty="0"/>
              <a:t>ML techniques to capture in the equity markets</a:t>
            </a:r>
          </a:p>
          <a:p>
            <a:r>
              <a:rPr lang="en-US" dirty="0">
                <a:hlinkClick r:id="rId3"/>
              </a:rPr>
              <a:t>https://www.pharvision.ai/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14A740E-E736-47BF-BCB7-C4BC9C05A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PharVision</a:t>
            </a:r>
            <a:r>
              <a:rPr lang="en-GB" dirty="0"/>
              <a:t> Capital</a:t>
            </a:r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20</a:t>
            </a:fld>
            <a:endParaRPr lang="en-US" noProof="0" dirty="0"/>
          </a:p>
        </p:txBody>
      </p:sp>
      <p:pic>
        <p:nvPicPr>
          <p:cNvPr id="6" name="Picture 5" descr="Logo, company name&#10;&#10;Description automatically generated">
            <a:hlinkClick r:id="rId3"/>
            <a:extLst>
              <a:ext uri="{FF2B5EF4-FFF2-40B4-BE49-F238E27FC236}">
                <a16:creationId xmlns:a16="http://schemas.microsoft.com/office/drawing/2014/main" id="{5ECB71CF-5A92-4E02-A510-09AF980FC65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54" t="27513" r="15212" b="31480"/>
          <a:stretch/>
        </p:blipFill>
        <p:spPr>
          <a:xfrm>
            <a:off x="6726000" y="1584000"/>
            <a:ext cx="4444502" cy="19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902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A028C49-BC69-4031-9946-E13D6BDE39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2899" y="1385091"/>
            <a:ext cx="1667676" cy="2858873"/>
          </a:xfrm>
          <a:prstGeom prst="rect">
            <a:avLst/>
          </a:prstGeom>
        </p:spPr>
      </p:pic>
      <p:sp>
        <p:nvSpPr>
          <p:cNvPr id="5" name="Subtitle 4">
            <a:extLst>
              <a:ext uri="{FF2B5EF4-FFF2-40B4-BE49-F238E27FC236}">
                <a16:creationId xmlns:a16="http://schemas.microsoft.com/office/drawing/2014/main" id="{E3E78A9F-E6BB-4338-B3D2-E3DBA09D99B3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US" dirty="0"/>
              <a:t>The Trainers for the Software Engineering Program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GB"/>
              <a:t>The Trainers</a:t>
            </a:r>
          </a:p>
        </p:txBody>
      </p:sp>
    </p:spTree>
    <p:extLst>
      <p:ext uri="{BB962C8B-B14F-4D97-AF65-F5344CB8AC3E}">
        <p14:creationId xmlns:p14="http://schemas.microsoft.com/office/powerpoint/2010/main" val="882194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0CFB695-22D4-4908-9BFF-D2FF745DF59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4800" y="1134000"/>
            <a:ext cx="11521937" cy="5623250"/>
          </a:xfrm>
        </p:spPr>
        <p:txBody>
          <a:bodyPr>
            <a:noAutofit/>
          </a:bodyPr>
          <a:lstStyle/>
          <a:p>
            <a:r>
              <a:rPr lang="en-GB" sz="3600" b="1" dirty="0"/>
              <a:t>Co-Founder</a:t>
            </a:r>
            <a:r>
              <a:rPr lang="en-GB" sz="3600" dirty="0"/>
              <a:t> of SoftUni</a:t>
            </a:r>
            <a:endParaRPr lang="bg-BG" sz="3600" dirty="0"/>
          </a:p>
          <a:p>
            <a:r>
              <a:rPr lang="en-US" sz="3600" noProof="1"/>
              <a:t>Training &amp; Inspiration Manager </a:t>
            </a:r>
            <a:br>
              <a:rPr lang="en-US" sz="3600" noProof="1"/>
            </a:br>
            <a:r>
              <a:rPr lang="en-US" sz="3600" noProof="1"/>
              <a:t>@ Software University (SoftUni)</a:t>
            </a:r>
          </a:p>
          <a:p>
            <a:r>
              <a:rPr lang="en-US" sz="3600" noProof="1"/>
              <a:t>20+ years as </a:t>
            </a:r>
            <a:r>
              <a:rPr lang="en-US" sz="3600" b="1" noProof="1"/>
              <a:t>software developer</a:t>
            </a:r>
          </a:p>
          <a:p>
            <a:r>
              <a:rPr lang="en-US" sz="3600" noProof="1"/>
              <a:t>10+ years experience as </a:t>
            </a:r>
            <a:r>
              <a:rPr lang="en-US" sz="3600" b="1" noProof="1"/>
              <a:t>trainer</a:t>
            </a:r>
          </a:p>
          <a:p>
            <a:r>
              <a:rPr lang="en-US" sz="3600" noProof="1"/>
              <a:t>Author of 8 programming books</a:t>
            </a:r>
          </a:p>
          <a:p>
            <a:r>
              <a:rPr lang="en-US" sz="3600" noProof="1"/>
              <a:t>Speaker at hundreds of events</a:t>
            </a:r>
          </a:p>
          <a:p>
            <a:r>
              <a:rPr lang="en-US" sz="3600" noProof="1"/>
              <a:t>Web site &amp; blog: </a:t>
            </a:r>
            <a:r>
              <a:rPr lang="en-US" sz="3600" noProof="1">
                <a:hlinkClick r:id="rId3"/>
              </a:rPr>
              <a:t>nakov.com</a:t>
            </a:r>
            <a:endParaRPr lang="en-US" sz="36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2F7797B-2085-4BAF-9038-226455B68D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Svetlin Nakov, PhD</a:t>
            </a:r>
            <a:endParaRPr lang="en-US" dirty="0"/>
          </a:p>
        </p:txBody>
      </p:sp>
      <p:pic>
        <p:nvPicPr>
          <p:cNvPr id="7" name="Picture 2" descr="http://i3.ytimg.com/vi/JAbubLwXYC4/maxresdefault.jpg">
            <a:extLst>
              <a:ext uri="{FF2B5EF4-FFF2-40B4-BE49-F238E27FC236}">
                <a16:creationId xmlns:a16="http://schemas.microsoft.com/office/drawing/2014/main" id="{7BFFEA6A-F7AB-45A4-B241-5EEFA5396A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50" t="3317" r="4460" b="39457"/>
          <a:stretch/>
        </p:blipFill>
        <p:spPr bwMode="auto">
          <a:xfrm>
            <a:off x="7941000" y="1854000"/>
            <a:ext cx="3647113" cy="3647114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  <p:sp>
        <p:nvSpPr>
          <p:cNvPr id="8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06506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Georgi Inkov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4988" y="6397198"/>
            <a:ext cx="428710" cy="308845"/>
          </a:xfrm>
          <a:prstGeom prst="rect">
            <a:avLst/>
          </a:prstGeom>
        </p:spPr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4EC9C067-A013-4441-BAA0-8936A1190D9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6" y="1196125"/>
            <a:ext cx="11818092" cy="5528766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dirty="0"/>
              <a:t>C# Web Developer</a:t>
            </a:r>
          </a:p>
          <a:p>
            <a:pPr lvl="1">
              <a:lnSpc>
                <a:spcPct val="120000"/>
              </a:lnSpc>
            </a:pPr>
            <a:r>
              <a:rPr lang="en-US" b="1" dirty="0"/>
              <a:t>8 years </a:t>
            </a:r>
            <a:r>
              <a:rPr lang="en-US" dirty="0"/>
              <a:t>experience in </a:t>
            </a:r>
            <a:r>
              <a:rPr lang="en-US" b="1" dirty="0"/>
              <a:t>.NET ecosystem</a:t>
            </a:r>
            <a:endParaRPr lang="en-US" sz="3200" b="1" dirty="0"/>
          </a:p>
          <a:p>
            <a:pPr lvl="1">
              <a:lnSpc>
                <a:spcPct val="120000"/>
              </a:lnSpc>
            </a:pPr>
            <a:r>
              <a:rPr lang="en-US" b="1" dirty="0"/>
              <a:t>Graduated</a:t>
            </a:r>
            <a:r>
              <a:rPr lang="en-US" dirty="0"/>
              <a:t> @ </a:t>
            </a:r>
            <a:r>
              <a:rPr lang="en-US" b="1" dirty="0"/>
              <a:t>first</a:t>
            </a:r>
            <a:r>
              <a:rPr lang="en-US" dirty="0"/>
              <a:t> class of </a:t>
            </a:r>
            <a:r>
              <a:rPr lang="en-US" dirty="0" err="1"/>
              <a:t>SoftUni</a:t>
            </a:r>
            <a:endParaRPr lang="en-US" sz="3200" dirty="0"/>
          </a:p>
          <a:p>
            <a:pPr lvl="1">
              <a:lnSpc>
                <a:spcPct val="120000"/>
              </a:lnSpc>
            </a:pPr>
            <a:r>
              <a:rPr lang="en-US" dirty="0"/>
              <a:t>Worked in </a:t>
            </a:r>
            <a:r>
              <a:rPr lang="en-US" b="1" dirty="0" err="1"/>
              <a:t>Cashwave</a:t>
            </a:r>
            <a:r>
              <a:rPr lang="en-US" dirty="0"/>
              <a:t>, </a:t>
            </a:r>
            <a:r>
              <a:rPr lang="en-US" b="1" dirty="0" err="1"/>
              <a:t>Vivacom</a:t>
            </a:r>
            <a:r>
              <a:rPr lang="en-US" dirty="0"/>
              <a:t> &amp; </a:t>
            </a:r>
            <a:r>
              <a:rPr lang="en-US" b="1" dirty="0"/>
              <a:t>Fourth</a:t>
            </a:r>
            <a:endParaRPr lang="bg-BG" b="1" dirty="0"/>
          </a:p>
          <a:p>
            <a:pPr lvl="1">
              <a:lnSpc>
                <a:spcPct val="120000"/>
              </a:lnSpc>
            </a:pPr>
            <a:r>
              <a:rPr lang="en-US" dirty="0"/>
              <a:t>Now works as a back-end developer</a:t>
            </a:r>
          </a:p>
          <a:p>
            <a:pPr marL="442912" lvl="1" indent="0">
              <a:lnSpc>
                <a:spcPct val="120000"/>
              </a:lnSpc>
              <a:buNone/>
            </a:pPr>
            <a:r>
              <a:rPr lang="en-US" b="1" dirty="0"/>
              <a:t>    </a:t>
            </a:r>
            <a:r>
              <a:rPr lang="en-US" dirty="0"/>
              <a:t>@</a:t>
            </a:r>
            <a:r>
              <a:rPr lang="en-US" b="1" dirty="0"/>
              <a:t> </a:t>
            </a:r>
            <a:r>
              <a:rPr lang="en-US" b="1" dirty="0" err="1"/>
              <a:t>ScaleForce</a:t>
            </a:r>
            <a:r>
              <a:rPr lang="en-US" dirty="0"/>
              <a:t> (part of </a:t>
            </a:r>
            <a:r>
              <a:rPr lang="en-US" b="1" dirty="0" err="1"/>
              <a:t>Excitel</a:t>
            </a:r>
            <a:r>
              <a:rPr lang="en-US" dirty="0"/>
              <a:t> EOOD)</a:t>
            </a:r>
            <a:endParaRPr lang="bg-BG" dirty="0"/>
          </a:p>
        </p:txBody>
      </p:sp>
      <p:pic>
        <p:nvPicPr>
          <p:cNvPr id="6" name="Picture 8">
            <a:extLst>
              <a:ext uri="{FF2B5EF4-FFF2-40B4-BE49-F238E27FC236}">
                <a16:creationId xmlns:a16="http://schemas.microsoft.com/office/drawing/2014/main" id="{6DBC27CB-2767-47AE-AECB-A88BD41A96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91205" y="1404000"/>
            <a:ext cx="3629589" cy="3105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95905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Veronika</a:t>
            </a:r>
            <a:r>
              <a:rPr lang="en-US" dirty="0"/>
              <a:t> </a:t>
            </a:r>
            <a:r>
              <a:rPr lang="en-US" dirty="0" err="1"/>
              <a:t>Vaneva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386676" y="1413797"/>
            <a:ext cx="6834324" cy="513782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400" dirty="0"/>
              <a:t>Former </a:t>
            </a:r>
            <a:r>
              <a:rPr lang="en-US" sz="3400" b="1" dirty="0"/>
              <a:t>Training Director </a:t>
            </a:r>
            <a:r>
              <a:rPr lang="en-US" sz="3400" dirty="0"/>
              <a:t>@ SoftUni</a:t>
            </a:r>
          </a:p>
          <a:p>
            <a:pPr>
              <a:lnSpc>
                <a:spcPct val="100000"/>
              </a:lnSpc>
            </a:pPr>
            <a:r>
              <a:rPr lang="en-US" sz="3400" b="1" dirty="0"/>
              <a:t>Project</a:t>
            </a:r>
            <a:r>
              <a:rPr lang="en-US" sz="3400" dirty="0"/>
              <a:t> </a:t>
            </a:r>
            <a:r>
              <a:rPr lang="en-US" sz="3400" b="1" dirty="0"/>
              <a:t>Manager</a:t>
            </a:r>
            <a:r>
              <a:rPr lang="bg-BG" sz="3400" dirty="0"/>
              <a:t> </a:t>
            </a:r>
            <a:r>
              <a:rPr lang="en-US" sz="3400" dirty="0"/>
              <a:t>@ Information Services AD</a:t>
            </a:r>
          </a:p>
          <a:p>
            <a:pPr>
              <a:lnSpc>
                <a:spcPct val="100000"/>
              </a:lnSpc>
            </a:pPr>
            <a:r>
              <a:rPr lang="en-US" sz="3400" dirty="0"/>
              <a:t>Former</a:t>
            </a:r>
            <a:r>
              <a:rPr lang="bg-BG" sz="3400" dirty="0"/>
              <a:t> </a:t>
            </a:r>
            <a:r>
              <a:rPr lang="en-US" sz="3400" b="1" dirty="0"/>
              <a:t>Program Director</a:t>
            </a:r>
            <a:r>
              <a:rPr lang="en-US" sz="3400" dirty="0"/>
              <a:t> @</a:t>
            </a:r>
            <a:r>
              <a:rPr lang="bg-BG" sz="3400" dirty="0"/>
              <a:t> </a:t>
            </a:r>
            <a:r>
              <a:rPr lang="en-US" sz="3400" dirty="0"/>
              <a:t>Motion Software</a:t>
            </a:r>
          </a:p>
          <a:p>
            <a:pPr>
              <a:lnSpc>
                <a:spcPct val="100000"/>
              </a:lnSpc>
            </a:pPr>
            <a:r>
              <a:rPr lang="en-US" sz="3400" dirty="0"/>
              <a:t>Graduated from the Medical University - Pleven</a:t>
            </a:r>
          </a:p>
          <a:p>
            <a:pPr>
              <a:lnSpc>
                <a:spcPct val="100000"/>
              </a:lnSpc>
            </a:pPr>
            <a:r>
              <a:rPr lang="en-US" sz="3400" dirty="0"/>
              <a:t>Interests in Java, C++ and Unity</a:t>
            </a:r>
            <a:endParaRPr lang="bg-BG" sz="3400" dirty="0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C13B05-FCAE-4D4F-ADF4-7365245C58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6000" y="1719000"/>
            <a:ext cx="3222823" cy="429709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273842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type="body" sz="quarter" idx="10"/>
          </p:nvPr>
        </p:nvSpPr>
        <p:spPr>
          <a:xfrm>
            <a:off x="168735" y="1281462"/>
            <a:ext cx="7322265" cy="4587875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endParaRPr lang="en-US" sz="3600" b="1" dirty="0"/>
          </a:p>
          <a:p>
            <a:pPr marL="609494" lvl="2" indent="-304747">
              <a:lnSpc>
                <a:spcPct val="100000"/>
              </a:lnSpc>
              <a:buClr>
                <a:schemeClr val="tx1"/>
              </a:buClr>
              <a:buSzPct val="100000"/>
            </a:pPr>
            <a:r>
              <a:rPr lang="en-US" sz="3200" dirty="0"/>
              <a:t>Trainer and top student @ </a:t>
            </a:r>
            <a:r>
              <a:rPr lang="en-US" sz="3200" b="1" dirty="0" err="1"/>
              <a:t>SoftUni</a:t>
            </a:r>
            <a:r>
              <a:rPr lang="en-US" sz="3200" dirty="0"/>
              <a:t> with </a:t>
            </a:r>
            <a:r>
              <a:rPr lang="en-US" sz="3200" b="1" dirty="0"/>
              <a:t>Java and</a:t>
            </a:r>
            <a:r>
              <a:rPr lang="bg-BG" sz="3200" b="1" dirty="0"/>
              <a:t> </a:t>
            </a:r>
            <a:r>
              <a:rPr lang="en-US" sz="3200" b="1" dirty="0"/>
              <a:t>JavaScript</a:t>
            </a:r>
            <a:endParaRPr lang="bg-BG" sz="3200" b="1" dirty="0"/>
          </a:p>
          <a:p>
            <a:pPr marL="609494" lvl="2" indent="-304747">
              <a:lnSpc>
                <a:spcPct val="100000"/>
              </a:lnSpc>
              <a:buClr>
                <a:schemeClr val="tx1"/>
              </a:buClr>
              <a:buSzPct val="100000"/>
            </a:pPr>
            <a:r>
              <a:rPr lang="en-US" sz="3200" b="1" dirty="0"/>
              <a:t>Junior JavaScript Developer</a:t>
            </a:r>
            <a:endParaRPr lang="bg-BG" sz="3200" b="1" dirty="0"/>
          </a:p>
          <a:p>
            <a:pPr marL="609494" lvl="2" indent="-304747">
              <a:lnSpc>
                <a:spcPct val="100000"/>
              </a:lnSpc>
              <a:buClr>
                <a:schemeClr val="tx1"/>
              </a:buClr>
              <a:buSzPct val="100000"/>
            </a:pPr>
            <a:r>
              <a:rPr lang="en-US" sz="3200" b="1" dirty="0"/>
              <a:t>Experience</a:t>
            </a:r>
            <a:r>
              <a:rPr lang="en-US" sz="3200" dirty="0"/>
              <a:t> as System Administrator </a:t>
            </a:r>
            <a:endParaRPr lang="bg-BG" sz="3600" dirty="0"/>
          </a:p>
          <a:p>
            <a:pPr marL="304747" lvl="2" indent="0">
              <a:lnSpc>
                <a:spcPct val="100000"/>
              </a:lnSpc>
              <a:buClr>
                <a:srgbClr val="F2B254"/>
              </a:buClr>
              <a:buSzPct val="100000"/>
              <a:buNone/>
            </a:pPr>
            <a:endParaRPr lang="bg-BG" sz="3200" dirty="0"/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endParaRPr lang="bg-BG" sz="3200" dirty="0"/>
          </a:p>
          <a:p>
            <a:pPr>
              <a:lnSpc>
                <a:spcPct val="100000"/>
              </a:lnSpc>
            </a:pPr>
            <a:endParaRPr lang="bg-BG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Todor </a:t>
            </a:r>
            <a:r>
              <a:rPr lang="en-US" dirty="0" err="1"/>
              <a:t>Stoyanov</a:t>
            </a:r>
            <a:endParaRPr lang="en-US" dirty="0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11563400" y="6397195"/>
            <a:ext cx="428710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>
                <a:defRPr/>
              </a:pPr>
              <a:t>25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3BBA654-E82F-40F8-AA5F-D68110EE0F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7486" y="1645800"/>
            <a:ext cx="3947538" cy="394753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258374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type="body" sz="quarter" idx="10"/>
          </p:nvPr>
        </p:nvSpPr>
        <p:spPr>
          <a:xfrm>
            <a:off x="336000" y="1584000"/>
            <a:ext cx="11565000" cy="4923000"/>
          </a:xfrm>
        </p:spPr>
        <p:txBody>
          <a:bodyPr>
            <a:normAutofit lnSpcReduction="10000"/>
          </a:bodyPr>
          <a:lstStyle/>
          <a:p>
            <a:pPr indent="-356616"/>
            <a:r>
              <a:rPr lang="en-US" sz="3400" b="1" dirty="0"/>
              <a:t>Top student </a:t>
            </a:r>
            <a:r>
              <a:rPr lang="en-US" sz="3400" dirty="0"/>
              <a:t>@ </a:t>
            </a:r>
            <a:r>
              <a:rPr lang="en-US" sz="3400" dirty="0" err="1"/>
              <a:t>SoftUni</a:t>
            </a:r>
            <a:endParaRPr lang="en-US" sz="3400" dirty="0"/>
          </a:p>
          <a:p>
            <a:pPr indent="-356616"/>
            <a:r>
              <a:rPr lang="en-US" sz="3400" dirty="0"/>
              <a:t>Master of </a:t>
            </a:r>
            <a:r>
              <a:rPr lang="en-US" sz="3400" b="1" dirty="0"/>
              <a:t>Cyber Security</a:t>
            </a:r>
          </a:p>
          <a:p>
            <a:pPr indent="-356616"/>
            <a:r>
              <a:rPr lang="en-US" sz="3400" dirty="0"/>
              <a:t>3+ years of experience on </a:t>
            </a:r>
            <a:r>
              <a:rPr lang="en-US" sz="3400" b="1" dirty="0"/>
              <a:t>Python</a:t>
            </a:r>
            <a:endParaRPr lang="bg-BG" sz="3400" b="1" dirty="0"/>
          </a:p>
          <a:p>
            <a:pPr indent="-356616"/>
            <a:r>
              <a:rPr lang="en-US" sz="3400" dirty="0"/>
              <a:t>Interested in </a:t>
            </a:r>
            <a:r>
              <a:rPr lang="en-US" sz="3400" b="1" dirty="0"/>
              <a:t>JavaScript</a:t>
            </a:r>
            <a:r>
              <a:rPr lang="en-US" sz="3400" dirty="0"/>
              <a:t>,</a:t>
            </a:r>
            <a:br>
              <a:rPr lang="en-US" sz="3400" dirty="0"/>
            </a:br>
            <a:r>
              <a:rPr lang="en-US" sz="3400" b="1" dirty="0"/>
              <a:t>Artificial Intelligence </a:t>
            </a:r>
            <a:r>
              <a:rPr lang="en-US" sz="3400" dirty="0"/>
              <a:t>and </a:t>
            </a:r>
            <a:r>
              <a:rPr lang="en-US" sz="3400" b="1" dirty="0"/>
              <a:t>Go</a:t>
            </a:r>
          </a:p>
          <a:p>
            <a:pPr indent="-356616"/>
            <a:r>
              <a:rPr lang="en-US" sz="3400"/>
              <a:t>Involved </a:t>
            </a:r>
            <a:r>
              <a:rPr lang="en-US" sz="3400" dirty="0"/>
              <a:t>in researches </a:t>
            </a:r>
            <a:br>
              <a:rPr lang="en-US" sz="3400" dirty="0"/>
            </a:br>
            <a:r>
              <a:rPr lang="en-US" sz="3400" dirty="0"/>
              <a:t>related to artificial intelligence </a:t>
            </a:r>
            <a:br>
              <a:rPr lang="en-US" sz="3400" dirty="0"/>
            </a:br>
            <a:r>
              <a:rPr lang="en-US" sz="3400" dirty="0"/>
              <a:t>and machine learning</a:t>
            </a:r>
            <a:endParaRPr lang="bg-BG" sz="34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Mario </a:t>
            </a:r>
            <a:r>
              <a:rPr lang="en-US" dirty="0" err="1"/>
              <a:t>Zahariev</a:t>
            </a:r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B076EDF7-D84A-4B10-9583-153CA1A7E9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BF067CD-8E6B-4360-9AA8-C5DF2A48A6D1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AEBD82-CA8A-4D28-AD96-C4C6857576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1000" y="2055437"/>
            <a:ext cx="3645000" cy="3645000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021676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http://i3.ytimg.com/vi/1UZ-OX6mtbc/maxresdefault.jpg">
            <a:extLst>
              <a:ext uri="{FF2B5EF4-FFF2-40B4-BE49-F238E27FC236}">
                <a16:creationId xmlns:a16="http://schemas.microsoft.com/office/drawing/2014/main" id="{1C703E7F-EB3C-4DD9-8589-D0754FFA51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1"/>
          <a:stretch/>
        </p:blipFill>
        <p:spPr bwMode="auto">
          <a:xfrm>
            <a:off x="7671000" y="1944000"/>
            <a:ext cx="3646163" cy="3646164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1E9FB0-85E1-4419-BB38-21693902916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GB" sz="3500" noProof="1"/>
              <a:t>Various job titles at the same time:</a:t>
            </a:r>
          </a:p>
          <a:p>
            <a:pPr lvl="1"/>
            <a:r>
              <a:rPr lang="en-GB" b="1" noProof="1"/>
              <a:t>CTO</a:t>
            </a:r>
            <a:r>
              <a:rPr lang="en-GB" noProof="1"/>
              <a:t> @ SoftUni</a:t>
            </a:r>
          </a:p>
          <a:p>
            <a:pPr lvl="1"/>
            <a:r>
              <a:rPr lang="en-GB" b="1" noProof="1"/>
              <a:t>Technical Trainer </a:t>
            </a:r>
            <a:r>
              <a:rPr lang="en-GB" noProof="1"/>
              <a:t>@ SoftUni</a:t>
            </a:r>
          </a:p>
          <a:p>
            <a:pPr lvl="1"/>
            <a:r>
              <a:rPr lang="en-US" noProof="1"/>
              <a:t>Creator of the most detailed</a:t>
            </a:r>
            <a:br>
              <a:rPr lang="bg-BG" noProof="1"/>
            </a:br>
            <a:r>
              <a:rPr lang="en-US" noProof="1">
                <a:hlinkClick r:id="rId3"/>
              </a:rPr>
              <a:t>software architecture course</a:t>
            </a:r>
            <a:endParaRPr lang="bg-BG" noProof="1"/>
          </a:p>
          <a:p>
            <a:pPr lvl="1"/>
            <a:r>
              <a:rPr lang="en-GB" noProof="1"/>
              <a:t>Mathematical competitions champion</a:t>
            </a:r>
          </a:p>
          <a:p>
            <a:r>
              <a:rPr lang="en-GB" sz="3500" noProof="1"/>
              <a:t>Contacts:</a:t>
            </a:r>
          </a:p>
          <a:p>
            <a:pPr lvl="1"/>
            <a:r>
              <a:rPr lang="en-GB" noProof="1">
                <a:hlinkClick r:id="" action="ppaction://noaction"/>
              </a:rPr>
              <a:t>https://github.com/ivaylokenov</a:t>
            </a:r>
          </a:p>
          <a:p>
            <a:pPr lvl="1"/>
            <a:r>
              <a:rPr lang="en-GB" noProof="1">
                <a:hlinkClick r:id="" action="ppaction://noaction"/>
              </a:rPr>
              <a:t>https://linkedin.com/in/kenov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14A740E-E736-47BF-BCB7-C4BC9C05A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Ivaylo Kenov</a:t>
            </a:r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769398" y="6538817"/>
            <a:ext cx="405257" cy="194583"/>
          </a:xfrm>
          <a:prstGeom prst="rect">
            <a:avLst/>
          </a:prstGeom>
        </p:spPr>
        <p:txBody>
          <a:bodyPr/>
          <a:lstStyle/>
          <a:p>
            <a:r>
              <a:rPr lang="en-US" sz="1000" dirty="0"/>
              <a:t>32</a:t>
            </a:r>
          </a:p>
        </p:txBody>
      </p:sp>
    </p:spTree>
    <p:extLst>
      <p:ext uri="{BB962C8B-B14F-4D97-AF65-F5344CB8AC3E}">
        <p14:creationId xmlns:p14="http://schemas.microsoft.com/office/powerpoint/2010/main" val="1194123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16942" y="1764000"/>
            <a:ext cx="7569058" cy="3806066"/>
          </a:xfrm>
        </p:spPr>
        <p:txBody>
          <a:bodyPr>
            <a:normAutofit/>
          </a:bodyPr>
          <a:lstStyle/>
          <a:p>
            <a:r>
              <a:rPr lang="en-US" sz="3600" noProof="1"/>
              <a:t>Java Developer</a:t>
            </a:r>
            <a:r>
              <a:rPr lang="bg-BG" sz="3600" noProof="1"/>
              <a:t> @ </a:t>
            </a:r>
            <a:r>
              <a:rPr lang="en-US" sz="3600" b="1" noProof="1"/>
              <a:t>VMware</a:t>
            </a:r>
          </a:p>
          <a:p>
            <a:r>
              <a:rPr lang="en-US" sz="3600" noProof="1"/>
              <a:t>Experience with </a:t>
            </a:r>
            <a:r>
              <a:rPr lang="en-US" sz="3600" b="1" noProof="1"/>
              <a:t>Java</a:t>
            </a:r>
            <a:r>
              <a:rPr lang="en-US" sz="3600" noProof="1"/>
              <a:t>, </a:t>
            </a:r>
            <a:r>
              <a:rPr lang="en-US" sz="3600" b="1" noProof="1"/>
              <a:t>C++</a:t>
            </a:r>
            <a:r>
              <a:rPr lang="en-US" sz="3600" noProof="1"/>
              <a:t>, </a:t>
            </a:r>
            <a:r>
              <a:rPr lang="en-US" sz="3600" b="1" noProof="1"/>
              <a:t>C#</a:t>
            </a:r>
          </a:p>
          <a:p>
            <a:r>
              <a:rPr lang="en-US" sz="3600" noProof="1"/>
              <a:t>Technical Trainer @ </a:t>
            </a:r>
            <a:r>
              <a:rPr lang="en-US" sz="3600" b="1" noProof="1"/>
              <a:t>SoftUni</a:t>
            </a:r>
          </a:p>
          <a:p>
            <a:r>
              <a:rPr lang="en-US" sz="3600" noProof="1"/>
              <a:t>Interested in Astrophysics</a:t>
            </a:r>
            <a:endParaRPr lang="en-GB" sz="3600" noProof="1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1"/>
              <a:t>Martin Paunov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1000" y="1854000"/>
            <a:ext cx="4082034" cy="3352800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  <p:sp>
        <p:nvSpPr>
          <p:cNvPr id="6" name="Slide Number">
            <a:extLst>
              <a:ext uri="{FF2B5EF4-FFF2-40B4-BE49-F238E27FC236}">
                <a16:creationId xmlns:a16="http://schemas.microsoft.com/office/drawing/2014/main" id="{1A8495CF-2D85-4850-9A03-B80543DDE6A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96501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/>
          <a:lstStyle/>
          <a:p>
            <a:fld id="{2BF067CD-8E6B-4360-9AA8-C5DF2A48A6D1}" type="slidenum">
              <a:rPr lang="en-US" noProof="0" smtClean="0"/>
              <a:pPr/>
              <a:t>29</a:t>
            </a:fld>
            <a:endParaRPr lang="en-US" noProof="0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6A7D744-4DFA-4BB7-BC33-7110E32514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500" y="1195388"/>
            <a:ext cx="7885500" cy="5529262"/>
          </a:xfrm>
        </p:spPr>
        <p:txBody>
          <a:bodyPr>
            <a:normAutofit/>
          </a:bodyPr>
          <a:lstStyle/>
          <a:p>
            <a:r>
              <a:rPr lang="en-US" b="1" dirty="0"/>
              <a:t>Senior technical trainer</a:t>
            </a:r>
            <a:r>
              <a:rPr lang="en-US" dirty="0"/>
              <a:t> with </a:t>
            </a:r>
            <a:r>
              <a:rPr lang="en-US" b="1" dirty="0"/>
              <a:t>5 years </a:t>
            </a:r>
            <a:r>
              <a:rPr lang="en-US" dirty="0"/>
              <a:t>experience in the IT field</a:t>
            </a:r>
          </a:p>
          <a:p>
            <a:r>
              <a:rPr lang="en-US" b="1" dirty="0"/>
              <a:t>Head</a:t>
            </a:r>
            <a:r>
              <a:rPr lang="en-US" dirty="0"/>
              <a:t> of the </a:t>
            </a:r>
            <a:r>
              <a:rPr lang="en-US" b="1" dirty="0"/>
              <a:t>R&amp;D Unit </a:t>
            </a:r>
            <a:r>
              <a:rPr lang="en-US" dirty="0"/>
              <a:t>at Software University</a:t>
            </a:r>
          </a:p>
          <a:p>
            <a:r>
              <a:rPr lang="en-US" dirty="0"/>
              <a:t>Former </a:t>
            </a:r>
            <a:r>
              <a:rPr lang="en-US" b="1" dirty="0"/>
              <a:t>Director</a:t>
            </a:r>
            <a:r>
              <a:rPr lang="en-US" dirty="0"/>
              <a:t> of the </a:t>
            </a:r>
            <a:r>
              <a:rPr lang="en-US" b="1" dirty="0"/>
              <a:t>Education Department </a:t>
            </a:r>
          </a:p>
          <a:p>
            <a:r>
              <a:rPr lang="en-US" dirty="0"/>
              <a:t>JavaScript enthusiast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7F125C8-0749-4131-A0D4-C958C0E3E0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6" y="100750"/>
            <a:ext cx="9715594" cy="882654"/>
          </a:xfrm>
        </p:spPr>
        <p:txBody>
          <a:bodyPr/>
          <a:lstStyle/>
          <a:p>
            <a:r>
              <a:rPr lang="en-US" dirty="0"/>
              <a:t>Viktor Kostadinov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23063193-DE8E-4D8A-9108-D253C02D4E6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218500" y="1899000"/>
            <a:ext cx="3375000" cy="3375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710811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bg-BG" sz="4000" b="1" dirty="0"/>
          </a:p>
          <a:p>
            <a:pPr marL="0" indent="0" algn="ctr">
              <a:buNone/>
            </a:pPr>
            <a:r>
              <a:rPr lang="en-US" sz="7200" b="1" u="sng" dirty="0">
                <a:solidFill>
                  <a:schemeClr val="bg1"/>
                </a:solidFill>
              </a:rPr>
              <a:t>sli.do</a:t>
            </a:r>
            <a:endParaRPr lang="bg-BG" sz="7200" b="1" u="sng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r>
              <a:rPr lang="en-US" sz="11500" b="1" dirty="0"/>
              <a:t>#fund-common</a:t>
            </a:r>
            <a:endParaRPr lang="en-US" sz="115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91944" y="83165"/>
            <a:ext cx="9503571" cy="882654"/>
          </a:xfrm>
        </p:spPr>
        <p:txBody>
          <a:bodyPr>
            <a:normAutofit/>
          </a:bodyPr>
          <a:lstStyle/>
          <a:p>
            <a:r>
              <a:rPr lang="en-US" sz="4400" dirty="0"/>
              <a:t>Questions?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07937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">
            <a:extLst>
              <a:ext uri="{FF2B5EF4-FFF2-40B4-BE49-F238E27FC236}">
                <a16:creationId xmlns:a16="http://schemas.microsoft.com/office/drawing/2014/main" id="{0A9F4674-4FB6-450A-A3E8-638C7B17D8F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30</a:t>
            </a:fld>
            <a:endParaRPr lang="en-US" noProof="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1E9FB0-85E1-4419-BB38-21693902916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224000"/>
            <a:ext cx="11818096" cy="5528766"/>
          </a:xfrm>
        </p:spPr>
        <p:txBody>
          <a:bodyPr>
            <a:normAutofit lnSpcReduction="10000"/>
          </a:bodyPr>
          <a:lstStyle/>
          <a:p>
            <a:r>
              <a:rPr lang="en-US" b="1" noProof="1"/>
              <a:t>Technical lead</a:t>
            </a:r>
            <a:r>
              <a:rPr lang="en-US" noProof="1"/>
              <a:t>, </a:t>
            </a:r>
            <a:r>
              <a:rPr lang="en-US" b="1" noProof="1"/>
              <a:t>Architect</a:t>
            </a:r>
            <a:r>
              <a:rPr lang="en-US" noProof="1"/>
              <a:t> and </a:t>
            </a:r>
            <a:r>
              <a:rPr lang="en-US" b="1" noProof="1"/>
              <a:t>DevOps</a:t>
            </a:r>
            <a:r>
              <a:rPr lang="en-US" noProof="1"/>
              <a:t> @ SoftUni</a:t>
            </a:r>
            <a:endParaRPr lang="bg-BG" dirty="0"/>
          </a:p>
          <a:p>
            <a:r>
              <a:rPr lang="en-US" dirty="0"/>
              <a:t>10+ years</a:t>
            </a:r>
            <a:r>
              <a:rPr lang="bg-BG" dirty="0"/>
              <a:t> </a:t>
            </a:r>
            <a:r>
              <a:rPr lang="en-US" dirty="0"/>
              <a:t>of experience as a                                                   </a:t>
            </a:r>
            <a:r>
              <a:rPr lang="en-US" b="1" dirty="0"/>
              <a:t>Technical Trainer</a:t>
            </a:r>
          </a:p>
          <a:p>
            <a:r>
              <a:rPr lang="en-US" dirty="0"/>
              <a:t>Front-end developer by heart</a:t>
            </a:r>
            <a:endParaRPr lang="bg-BG" dirty="0"/>
          </a:p>
          <a:p>
            <a:pPr lvl="1"/>
            <a:r>
              <a:rPr lang="en-US" dirty="0"/>
              <a:t>Software developer by need</a:t>
            </a:r>
          </a:p>
          <a:p>
            <a:r>
              <a:rPr lang="en-US" dirty="0"/>
              <a:t>Experienced in </a:t>
            </a:r>
            <a:r>
              <a:rPr lang="nl-NL" b="1" dirty="0"/>
              <a:t>Django</a:t>
            </a:r>
            <a:r>
              <a:rPr lang="nl-NL" dirty="0"/>
              <a:t>, </a:t>
            </a:r>
            <a:r>
              <a:rPr lang="nl-NL" b="1" dirty="0"/>
              <a:t>Node.js</a:t>
            </a:r>
            <a:r>
              <a:rPr lang="nl-NL" dirty="0"/>
              <a:t>,                                                     </a:t>
            </a:r>
            <a:r>
              <a:rPr lang="nl-NL" b="1" dirty="0"/>
              <a:t>.NET </a:t>
            </a:r>
            <a:r>
              <a:rPr lang="nl-NL" dirty="0"/>
              <a:t>and others</a:t>
            </a:r>
          </a:p>
          <a:p>
            <a:r>
              <a:rPr lang="nl-NL" dirty="0"/>
              <a:t>Fluent in </a:t>
            </a:r>
            <a:r>
              <a:rPr lang="nl-NL" b="1" dirty="0"/>
              <a:t>Python</a:t>
            </a:r>
            <a:r>
              <a:rPr lang="nl-NL" dirty="0"/>
              <a:t>, </a:t>
            </a:r>
            <a:r>
              <a:rPr lang="nl-NL" b="1" dirty="0"/>
              <a:t>JavaScript</a:t>
            </a:r>
            <a:r>
              <a:rPr lang="nl-NL" dirty="0"/>
              <a:t>,</a:t>
            </a:r>
            <a:r>
              <a:rPr lang="en-US" dirty="0"/>
              <a:t> </a:t>
            </a:r>
            <a:r>
              <a:rPr lang="en-US" b="1" dirty="0"/>
              <a:t>C#</a:t>
            </a:r>
            <a:r>
              <a:rPr lang="nl-NL" dirty="0"/>
              <a:t>, </a:t>
            </a:r>
            <a:r>
              <a:rPr lang="nl-NL" b="1" dirty="0"/>
              <a:t>Java</a:t>
            </a:r>
            <a:r>
              <a:rPr lang="nl-NL" dirty="0"/>
              <a:t>, </a:t>
            </a:r>
            <a:r>
              <a:rPr lang="nl-NL" b="1" dirty="0"/>
              <a:t>C++</a:t>
            </a:r>
          </a:p>
          <a:p>
            <a:r>
              <a:rPr lang="en-US" dirty="0"/>
              <a:t>"30 under 30" – Forbes </a:t>
            </a:r>
            <a:r>
              <a:rPr lang="bg-BG" dirty="0"/>
              <a:t>2017</a:t>
            </a:r>
            <a:r>
              <a:rPr lang="en-US" dirty="0"/>
              <a:t> - Education</a:t>
            </a:r>
            <a:endParaRPr lang="nl-NL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14A740E-E736-47BF-BCB7-C4BC9C05A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Doncho</a:t>
            </a:r>
            <a:r>
              <a:rPr lang="en-GB" dirty="0"/>
              <a:t> </a:t>
            </a:r>
            <a:r>
              <a:rPr lang="en-GB" dirty="0" err="1"/>
              <a:t>Minkov</a:t>
            </a:r>
            <a:endParaRPr lang="en-US" dirty="0"/>
          </a:p>
        </p:txBody>
      </p:sp>
      <p:pic>
        <p:nvPicPr>
          <p:cNvPr id="8" name="Picture 2" descr="http://i3.ytimg.com/vi/wU0jMKRIcdo/maxresdefault.jpg">
            <a:extLst>
              <a:ext uri="{FF2B5EF4-FFF2-40B4-BE49-F238E27FC236}">
                <a16:creationId xmlns:a16="http://schemas.microsoft.com/office/drawing/2014/main" id="{0DBF27BB-8751-4935-94B5-5A6B09C699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672" t="870" r="5626" b="39218"/>
          <a:stretch/>
        </p:blipFill>
        <p:spPr bwMode="auto">
          <a:xfrm>
            <a:off x="8078113" y="1899001"/>
            <a:ext cx="3510000" cy="3510000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531689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1E9FB0-85E1-4419-BB38-21693902916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71248" y="1196706"/>
            <a:ext cx="7334752" cy="5199712"/>
          </a:xfrm>
        </p:spPr>
        <p:txBody>
          <a:bodyPr>
            <a:normAutofit/>
          </a:bodyPr>
          <a:lstStyle/>
          <a:p>
            <a:r>
              <a:rPr lang="en-GB" sz="3400" b="1" noProof="1"/>
              <a:t>Head Of Department</a:t>
            </a:r>
            <a:r>
              <a:rPr lang="en-GB" sz="3400" noProof="1"/>
              <a:t> at Information Services Plc.</a:t>
            </a:r>
          </a:p>
          <a:p>
            <a:r>
              <a:rPr lang="en-US" sz="3400" noProof="1"/>
              <a:t>Worked with various technologies</a:t>
            </a:r>
          </a:p>
          <a:p>
            <a:pPr lvl="1"/>
            <a:r>
              <a:rPr lang="en-US" sz="3199" b="1" noProof="1"/>
              <a:t>.NET </a:t>
            </a:r>
            <a:r>
              <a:rPr lang="en-US" sz="3199" noProof="1"/>
              <a:t>and </a:t>
            </a:r>
            <a:r>
              <a:rPr lang="en-US" sz="3199" b="1" noProof="1"/>
              <a:t>C#</a:t>
            </a:r>
            <a:r>
              <a:rPr lang="en-US" sz="3199" noProof="1"/>
              <a:t>, </a:t>
            </a:r>
            <a:r>
              <a:rPr lang="en-GB" sz="3199" b="1" dirty="0"/>
              <a:t>BASIC</a:t>
            </a:r>
            <a:r>
              <a:rPr lang="en-GB" sz="3199" dirty="0"/>
              <a:t>, </a:t>
            </a:r>
            <a:r>
              <a:rPr lang="en-GB" sz="3199" b="1" dirty="0"/>
              <a:t>Pascal</a:t>
            </a:r>
            <a:r>
              <a:rPr lang="en-GB" sz="3199" dirty="0"/>
              <a:t>, </a:t>
            </a:r>
            <a:r>
              <a:rPr lang="en-GB" sz="3199" b="1" dirty="0"/>
              <a:t>Object</a:t>
            </a:r>
            <a:r>
              <a:rPr lang="en-GB" sz="3199" dirty="0"/>
              <a:t> </a:t>
            </a:r>
            <a:r>
              <a:rPr lang="en-GB" sz="3199" b="1" dirty="0"/>
              <a:t>Pascal</a:t>
            </a:r>
            <a:r>
              <a:rPr lang="en-GB" sz="3199" dirty="0"/>
              <a:t>, </a:t>
            </a:r>
            <a:r>
              <a:rPr lang="en-GB" sz="3199" b="1" dirty="0"/>
              <a:t>PHP</a:t>
            </a:r>
            <a:endParaRPr lang="en-US" sz="3199" b="1" noProof="1"/>
          </a:p>
          <a:p>
            <a:r>
              <a:rPr lang="en-US" sz="3400" noProof="1"/>
              <a:t>More than 15 years of experience</a:t>
            </a:r>
          </a:p>
          <a:p>
            <a:r>
              <a:rPr lang="en-US" sz="3400" noProof="1"/>
              <a:t>Experienced </a:t>
            </a:r>
            <a:r>
              <a:rPr lang="en-US" sz="3400" b="1" noProof="1"/>
              <a:t>Lecturer</a:t>
            </a:r>
          </a:p>
          <a:p>
            <a:pPr lvl="1"/>
            <a:r>
              <a:rPr lang="en-US" sz="3199" noProof="1"/>
              <a:t>C# Basics and </a:t>
            </a:r>
            <a:r>
              <a:rPr lang="en-GB" sz="3199" dirty="0"/>
              <a:t>ASP.NET MVC @ Softuni</a:t>
            </a:r>
          </a:p>
        </p:txBody>
      </p:sp>
      <p:pic>
        <p:nvPicPr>
          <p:cNvPr id="3074" name="Picture 2" descr="http://i3.ytimg.com/vi/Fs1qoHr3mfQ/maxresdefault.jpg">
            <a:extLst>
              <a:ext uri="{FF2B5EF4-FFF2-40B4-BE49-F238E27FC236}">
                <a16:creationId xmlns:a16="http://schemas.microsoft.com/office/drawing/2014/main" id="{25DEBF50-4C14-4CD9-BBEC-400EF12998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969774" y="1888913"/>
            <a:ext cx="3646163" cy="364616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A14A740E-E736-47BF-BCB7-C4BC9C05A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Stamo Petkov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0D98FA7C-C871-42EB-8C9D-9AD51F2B99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75962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type="body" sz="quarter" idx="10"/>
          </p:nvPr>
        </p:nvSpPr>
        <p:spPr>
          <a:xfrm>
            <a:off x="6873" y="1243582"/>
            <a:ext cx="7467110" cy="5608800"/>
          </a:xfrm>
        </p:spPr>
        <p:txBody>
          <a:bodyPr>
            <a:noAutofit/>
          </a:bodyPr>
          <a:lstStyle/>
          <a:p>
            <a:pPr marL="609494" lvl="2" indent="-304747">
              <a:lnSpc>
                <a:spcPct val="100000"/>
              </a:lnSpc>
              <a:buClr>
                <a:schemeClr val="tx1"/>
              </a:buClr>
              <a:buSzPct val="100000"/>
            </a:pPr>
            <a:r>
              <a:rPr lang="en-US" sz="2800" b="1" dirty="0"/>
              <a:t>Software engineer </a:t>
            </a:r>
            <a:r>
              <a:rPr lang="en-US" sz="2800" dirty="0"/>
              <a:t>with 19+ years of real experience with different projects</a:t>
            </a:r>
          </a:p>
          <a:p>
            <a:pPr marL="609494" lvl="2" indent="-304747">
              <a:lnSpc>
                <a:spcPct val="100000"/>
              </a:lnSpc>
              <a:buClr>
                <a:schemeClr val="tx1"/>
              </a:buClr>
              <a:buSzPct val="100000"/>
            </a:pPr>
            <a:r>
              <a:rPr lang="en-US" sz="2800" dirty="0"/>
              <a:t>Started developing with Java in the year 2000 in the form of </a:t>
            </a:r>
            <a:r>
              <a:rPr lang="en-US" sz="2800" b="1" dirty="0"/>
              <a:t>J2SE 1.2</a:t>
            </a:r>
          </a:p>
          <a:p>
            <a:pPr marL="609494" lvl="2" indent="-304747">
              <a:lnSpc>
                <a:spcPct val="100000"/>
              </a:lnSpc>
              <a:buClr>
                <a:schemeClr val="tx1"/>
              </a:buClr>
              <a:buSzPct val="100000"/>
            </a:pPr>
            <a:r>
              <a:rPr lang="en-US" sz="2800" dirty="0"/>
              <a:t>Works in </a:t>
            </a:r>
            <a:r>
              <a:rPr lang="en-US" sz="2800" b="1" dirty="0"/>
              <a:t>REWE Digital Bulgaria </a:t>
            </a:r>
            <a:r>
              <a:rPr lang="en-US" sz="2800" dirty="0"/>
              <a:t>on an architecture focused on microservices</a:t>
            </a:r>
          </a:p>
          <a:p>
            <a:pPr marL="609494" lvl="2" indent="-304747">
              <a:lnSpc>
                <a:spcPct val="100000"/>
              </a:lnSpc>
              <a:buClr>
                <a:schemeClr val="tx1"/>
              </a:buClr>
              <a:buSzPct val="100000"/>
            </a:pPr>
            <a:r>
              <a:rPr lang="en-US" sz="2800" dirty="0"/>
              <a:t>Uses </a:t>
            </a:r>
            <a:r>
              <a:rPr lang="en-US" sz="2800" b="1" dirty="0"/>
              <a:t>Java</a:t>
            </a:r>
            <a:r>
              <a:rPr lang="en-US" sz="2800" dirty="0"/>
              <a:t>, </a:t>
            </a:r>
            <a:r>
              <a:rPr lang="en-US" sz="2800" b="1" dirty="0"/>
              <a:t>TypeScript</a:t>
            </a:r>
            <a:r>
              <a:rPr lang="en-US" sz="2800" dirty="0"/>
              <a:t> and </a:t>
            </a:r>
            <a:r>
              <a:rPr lang="en-US" sz="2800" b="1" dirty="0"/>
              <a:t>Kotlin</a:t>
            </a:r>
            <a:r>
              <a:rPr lang="en-US" sz="2800" dirty="0"/>
              <a:t> in his </a:t>
            </a:r>
            <a:br>
              <a:rPr lang="en-US" sz="2800" dirty="0"/>
            </a:br>
            <a:r>
              <a:rPr lang="en-US" sz="2800" dirty="0"/>
              <a:t>daily tasks</a:t>
            </a:r>
            <a:endParaRPr lang="bg-BG" sz="2800" dirty="0"/>
          </a:p>
          <a:p>
            <a:pPr marL="609494" lvl="2" indent="-304747">
              <a:lnSpc>
                <a:spcPct val="100000"/>
              </a:lnSpc>
              <a:buClr>
                <a:schemeClr val="tx1"/>
              </a:buClr>
              <a:buSzPct val="100000"/>
            </a:pPr>
            <a:r>
              <a:rPr lang="en-US" sz="2800" dirty="0"/>
              <a:t>Rides a motorcycle and climbs mountains in his spare time</a:t>
            </a:r>
          </a:p>
          <a:p>
            <a:pPr marL="609494" lvl="2" indent="-304747">
              <a:lnSpc>
                <a:spcPct val="100000"/>
              </a:lnSpc>
              <a:buClr>
                <a:schemeClr val="tx1"/>
              </a:buClr>
              <a:buSzPct val="100000"/>
            </a:pPr>
            <a:r>
              <a:rPr lang="en-US" sz="2800" dirty="0"/>
              <a:t>Personal website:</a:t>
            </a:r>
            <a:r>
              <a:rPr lang="en-US" sz="2800" b="1" dirty="0">
                <a:solidFill>
                  <a:schemeClr val="bg1"/>
                </a:solidFill>
              </a:rPr>
              <a:t> </a:t>
            </a:r>
            <a:r>
              <a:rPr lang="en-US" sz="2800" dirty="0">
                <a:solidFill>
                  <a:schemeClr val="bg1"/>
                </a:solidFill>
                <a:hlinkClick r:id="rId2"/>
              </a:rPr>
              <a:t>http://balev.eu/</a:t>
            </a:r>
            <a:endParaRPr lang="en-US" sz="28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  <a:buClr>
                <a:schemeClr val="tx2"/>
              </a:buClr>
            </a:pPr>
            <a:r>
              <a:rPr lang="en-US" dirty="0" err="1"/>
              <a:t>Lachezar</a:t>
            </a:r>
            <a:r>
              <a:rPr lang="en-US" dirty="0"/>
              <a:t> </a:t>
            </a:r>
            <a:r>
              <a:rPr lang="en-US" dirty="0" err="1"/>
              <a:t>Balev</a:t>
            </a:r>
            <a:endParaRPr lang="en-US" sz="4000" noProof="1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0552" y="2079000"/>
            <a:ext cx="4218408" cy="337472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44069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1E9FB0-85E1-4419-BB38-21693902916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7201" y="1447801"/>
            <a:ext cx="7198125" cy="4724329"/>
          </a:xfrm>
        </p:spPr>
        <p:txBody>
          <a:bodyPr>
            <a:normAutofit/>
          </a:bodyPr>
          <a:lstStyle/>
          <a:p>
            <a:r>
              <a:rPr lang="en-US" sz="3600" b="1" dirty="0">
                <a:ea typeface="+mn-lt"/>
                <a:cs typeface="+mn-lt"/>
              </a:rPr>
              <a:t>Senior Software Engineer at </a:t>
            </a:r>
            <a:r>
              <a:rPr lang="en-US" sz="3600" b="1" dirty="0" err="1">
                <a:ea typeface="+mn-lt"/>
                <a:cs typeface="+mn-lt"/>
              </a:rPr>
              <a:t>Payhawk</a:t>
            </a:r>
            <a:endParaRPr lang="bg-BG" sz="3600" b="1" dirty="0">
              <a:ea typeface="+mn-lt"/>
              <a:cs typeface="+mn-lt"/>
            </a:endParaRPr>
          </a:p>
          <a:p>
            <a:r>
              <a:rPr lang="en-US" sz="3600" b="1" dirty="0">
                <a:ea typeface="+mn-lt"/>
                <a:cs typeface="+mn-lt"/>
              </a:rPr>
              <a:t>Trainer</a:t>
            </a:r>
            <a:r>
              <a:rPr lang="en-US" sz="3600" dirty="0">
                <a:ea typeface="+mn-lt"/>
                <a:cs typeface="+mn-lt"/>
              </a:rPr>
              <a:t> at </a:t>
            </a:r>
            <a:r>
              <a:rPr lang="en-US" sz="3600" dirty="0" err="1">
                <a:ea typeface="+mn-lt"/>
                <a:cs typeface="+mn-lt"/>
              </a:rPr>
              <a:t>SoftUni</a:t>
            </a:r>
            <a:endParaRPr lang="en-US" sz="3600" dirty="0">
              <a:ea typeface="+mn-lt"/>
              <a:cs typeface="+mn-lt"/>
            </a:endParaRPr>
          </a:p>
          <a:p>
            <a:r>
              <a:rPr lang="en-US" sz="3600" dirty="0">
                <a:ea typeface="+mn-lt"/>
                <a:cs typeface="+mn-lt"/>
              </a:rPr>
              <a:t>Experience with </a:t>
            </a:r>
            <a:r>
              <a:rPr lang="en-US" sz="3600" b="1" dirty="0">
                <a:ea typeface="+mn-lt"/>
                <a:cs typeface="+mn-lt"/>
              </a:rPr>
              <a:t>JS, React, Node.js, MongoDB</a:t>
            </a:r>
          </a:p>
          <a:p>
            <a:r>
              <a:rPr lang="bg-BG" sz="3600" dirty="0">
                <a:ea typeface="+mn-lt"/>
                <a:cs typeface="+mn-lt"/>
              </a:rPr>
              <a:t>6</a:t>
            </a:r>
            <a:r>
              <a:rPr lang="en-US" sz="3600" dirty="0">
                <a:ea typeface="+mn-lt"/>
                <a:cs typeface="+mn-lt"/>
              </a:rPr>
              <a:t>+ years professional experience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14A740E-E736-47BF-BCB7-C4BC9C05A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Ivaylo Papazov</a:t>
            </a:r>
            <a:endParaRPr lang="bg-BG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590ED82-2297-4D55-AC8C-1DD7EC9B889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0464" y="1752601"/>
            <a:ext cx="3490102" cy="348606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Slide Number">
            <a:extLst>
              <a:ext uri="{FF2B5EF4-FFF2-40B4-BE49-F238E27FC236}">
                <a16:creationId xmlns:a16="http://schemas.microsoft.com/office/drawing/2014/main" id="{5947A8C8-2602-4097-A770-8DD63219202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89787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 vert="horz" lIns="36000" tIns="36000" rIns="36000" bIns="3600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014DD1E-5D91-48A3-AD6D-45FBA980D106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6985598" cy="5112875"/>
          </a:xfrm>
        </p:spPr>
        <p:txBody>
          <a:bodyPr/>
          <a:lstStyle/>
          <a:p>
            <a:r>
              <a:rPr lang="en-US" dirty="0"/>
              <a:t>Front-end Developer @ </a:t>
            </a:r>
            <a:r>
              <a:rPr lang="en-US" b="1" dirty="0" err="1"/>
              <a:t>Blubito</a:t>
            </a:r>
            <a:r>
              <a:rPr lang="en-US" b="1" dirty="0"/>
              <a:t> AG</a:t>
            </a:r>
          </a:p>
          <a:p>
            <a:r>
              <a:rPr lang="en-US" dirty="0"/>
              <a:t>Passionate about </a:t>
            </a:r>
            <a:r>
              <a:rPr lang="en-US" b="1" dirty="0"/>
              <a:t>Vue</a:t>
            </a:r>
            <a:r>
              <a:rPr lang="en-US" dirty="0"/>
              <a:t>,</a:t>
            </a:r>
            <a:br>
              <a:rPr lang="en-US" dirty="0"/>
            </a:br>
            <a:r>
              <a:rPr lang="en-US" b="1" dirty="0"/>
              <a:t>JavaScript</a:t>
            </a:r>
            <a:r>
              <a:rPr lang="en-US" dirty="0"/>
              <a:t> &amp; </a:t>
            </a:r>
            <a:r>
              <a:rPr lang="en-US" b="1" dirty="0"/>
              <a:t>CSS</a:t>
            </a:r>
          </a:p>
          <a:p>
            <a:r>
              <a:rPr lang="en-US" dirty="0"/>
              <a:t>Experienced with </a:t>
            </a:r>
            <a:r>
              <a:rPr lang="en-US" b="1" dirty="0"/>
              <a:t>Vue</a:t>
            </a:r>
            <a:r>
              <a:rPr lang="en-US" dirty="0"/>
              <a:t>, </a:t>
            </a:r>
            <a:r>
              <a:rPr lang="en-US" b="1" dirty="0"/>
              <a:t>React</a:t>
            </a:r>
            <a:r>
              <a:rPr lang="en-US" dirty="0"/>
              <a:t>, </a:t>
            </a:r>
            <a:r>
              <a:rPr lang="en-US" b="1" dirty="0"/>
              <a:t>Gatsby</a:t>
            </a:r>
            <a:r>
              <a:rPr lang="en-US" dirty="0"/>
              <a:t>, </a:t>
            </a:r>
            <a:r>
              <a:rPr lang="en-US" b="1" dirty="0"/>
              <a:t>Svelte</a:t>
            </a:r>
            <a:r>
              <a:rPr lang="en-US" dirty="0"/>
              <a:t>, </a:t>
            </a:r>
            <a:r>
              <a:rPr lang="en-US" b="1" dirty="0"/>
              <a:t>Angular</a:t>
            </a:r>
          </a:p>
          <a:p>
            <a:r>
              <a:rPr lang="en-US" dirty="0"/>
              <a:t>Getting involved more with</a:t>
            </a:r>
            <a:br>
              <a:rPr lang="en-US" dirty="0"/>
            </a:br>
            <a:r>
              <a:rPr lang="en-US" b="1" dirty="0"/>
              <a:t>NodeJS</a:t>
            </a:r>
            <a:r>
              <a:rPr lang="en-US" dirty="0"/>
              <a:t> &amp; </a:t>
            </a:r>
            <a:r>
              <a:rPr lang="en-US" b="1" dirty="0"/>
              <a:t>Python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Simeon </a:t>
            </a:r>
            <a:r>
              <a:rPr lang="en-US" dirty="0" err="1"/>
              <a:t>Petrov</a:t>
            </a:r>
            <a:endParaRPr lang="bg-BG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1000" y="1764000"/>
            <a:ext cx="3690000" cy="383893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468041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3451134-CF48-43A5-9E58-7E426004BD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5300" y="718409"/>
            <a:ext cx="3581400" cy="317551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GB" dirty="0"/>
              <a:t>Learning Paths and Opportunities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GB"/>
              <a:t>The Choice is Yours</a:t>
            </a:r>
          </a:p>
        </p:txBody>
      </p:sp>
    </p:spTree>
    <p:extLst>
      <p:ext uri="{BB962C8B-B14F-4D97-AF65-F5344CB8AC3E}">
        <p14:creationId xmlns:p14="http://schemas.microsoft.com/office/powerpoint/2010/main" val="2598872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52A7B0A-9F77-4827-AD1A-9EE049E2C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Software Engineering: Educational Program</a:t>
            </a:r>
            <a:endParaRPr lang="en-US" dirty="0"/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B5FB43A8-8250-4A4D-974C-F5CE90022F0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6764" y="1219200"/>
            <a:ext cx="11998472" cy="5201066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/>
              <a:t>Learning tracks: </a:t>
            </a:r>
            <a:r>
              <a:rPr lang="en-US" b="1" dirty="0"/>
              <a:t>C#</a:t>
            </a:r>
            <a:r>
              <a:rPr lang="en-US" dirty="0"/>
              <a:t>, </a:t>
            </a:r>
            <a:r>
              <a:rPr lang="en-US" b="1" dirty="0"/>
              <a:t>Java</a:t>
            </a:r>
            <a:r>
              <a:rPr lang="en-US" dirty="0"/>
              <a:t>, </a:t>
            </a:r>
            <a:r>
              <a:rPr lang="en-US" b="1" dirty="0"/>
              <a:t>JavaScript</a:t>
            </a:r>
            <a:r>
              <a:rPr lang="en-US" dirty="0"/>
              <a:t>, </a:t>
            </a:r>
            <a:r>
              <a:rPr lang="en-US" b="1" dirty="0"/>
              <a:t>Python</a:t>
            </a:r>
            <a:endParaRPr lang="bg-BG" b="1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36</a:t>
            </a:fld>
            <a:endParaRPr lang="en-US" noProof="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5043" y1="30565" x2="7189" y2="36301"/>
                        <a14:foregroundMark x1="26556" y1="8219" x2="28004" y2="11644"/>
                        <a14:foregroundMark x1="5043" y1="62586" x2="6491" y2="41438"/>
                        <a14:foregroundMark x1="34818" y1="47175" x2="33745" y2="43750"/>
                        <a14:foregroundMark x1="42328" y1="40240" x2="42006" y2="35103"/>
                        <a14:foregroundMark x1="40182" y1="63185" x2="40558" y2="58562"/>
                        <a14:foregroundMark x1="48444" y1="56849" x2="48444" y2="51712"/>
                        <a14:foregroundMark x1="45923" y1="79195" x2="45923" y2="74058"/>
                        <a14:foregroundMark x1="53112" y1="71147" x2="56330" y2="66010"/>
                        <a14:foregroundMark x1="53112" y1="91182" x2="53112" y2="87757"/>
                        <a14:foregroundMark x1="60998" y1="85531" x2="62071" y2="80908"/>
                        <a14:backgroundMark x1="41631" y1="11644" x2="74249" y2="11644"/>
                        <a14:backgroundMark x1="11159" y1="76370" x2="25483" y2="8030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26000" y="2043466"/>
            <a:ext cx="7365000" cy="4614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421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Curriculum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044768" y="3426502"/>
            <a:ext cx="148322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600" b="1" dirty="0">
                <a:solidFill>
                  <a:schemeClr val="bg1"/>
                </a:solidFill>
              </a:rPr>
              <a:t>4 </a:t>
            </a:r>
            <a:r>
              <a:rPr lang="en-GB" sz="2600" b="1" dirty="0">
                <a:solidFill>
                  <a:schemeClr val="bg1"/>
                </a:solidFill>
              </a:rPr>
              <a:t>months</a:t>
            </a:r>
            <a:endParaRPr lang="en-US" sz="2600" b="1" dirty="0">
              <a:solidFill>
                <a:schemeClr val="bg1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665660" y="1322539"/>
            <a:ext cx="1265090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600" b="1" dirty="0">
                <a:solidFill>
                  <a:schemeClr val="tx1">
                    <a:lumMod val="75000"/>
                  </a:schemeClr>
                </a:solidFill>
              </a:rPr>
              <a:t>Entry</a:t>
            </a:r>
            <a:br>
              <a:rPr lang="en-GB" sz="2600" b="1" dirty="0">
                <a:solidFill>
                  <a:schemeClr val="tx1">
                    <a:lumMod val="75000"/>
                  </a:schemeClr>
                </a:solidFill>
              </a:rPr>
            </a:br>
            <a:r>
              <a:rPr lang="en-GB" sz="2600" b="1" dirty="0">
                <a:solidFill>
                  <a:schemeClr val="tx1">
                    <a:lumMod val="75000"/>
                  </a:schemeClr>
                </a:solidFill>
              </a:rPr>
              <a:t>Module</a:t>
            </a:r>
            <a:endParaRPr lang="en-US" sz="2600" b="1" dirty="0">
              <a:solidFill>
                <a:schemeClr val="tx1">
                  <a:lumMod val="75000"/>
                </a:schemeClr>
              </a:solidFill>
            </a:endParaRPr>
          </a:p>
        </p:txBody>
      </p:sp>
      <p:cxnSp>
        <p:nvCxnSpPr>
          <p:cNvPr id="57" name="Straight Connector 56"/>
          <p:cNvCxnSpPr/>
          <p:nvPr/>
        </p:nvCxnSpPr>
        <p:spPr>
          <a:xfrm>
            <a:off x="1589" y="2971800"/>
            <a:ext cx="12188825" cy="0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1589" y="5004902"/>
            <a:ext cx="12188825" cy="0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/>
          <p:cNvSpPr txBox="1"/>
          <p:nvPr/>
        </p:nvSpPr>
        <p:spPr>
          <a:xfrm>
            <a:off x="665660" y="5253264"/>
            <a:ext cx="2462416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600" b="1" dirty="0">
                <a:solidFill>
                  <a:schemeClr val="tx1">
                    <a:lumMod val="75000"/>
                  </a:schemeClr>
                </a:solidFill>
              </a:rPr>
              <a:t>Professional Modules</a:t>
            </a:r>
            <a:endParaRPr lang="en-US" sz="2600" b="1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10044768" y="1548270"/>
            <a:ext cx="148322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600" b="1" dirty="0">
                <a:solidFill>
                  <a:schemeClr val="bg1"/>
                </a:solidFill>
              </a:rPr>
              <a:t>2 </a:t>
            </a:r>
            <a:r>
              <a:rPr lang="en-GB" sz="2600" b="1" dirty="0">
                <a:solidFill>
                  <a:schemeClr val="bg1"/>
                </a:solidFill>
              </a:rPr>
              <a:t>months</a:t>
            </a:r>
            <a:endParaRPr lang="en-US" sz="2600" b="1" dirty="0">
              <a:solidFill>
                <a:schemeClr val="bg1"/>
              </a:solidFill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9741000" y="5499000"/>
            <a:ext cx="209076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600" b="1" dirty="0">
                <a:solidFill>
                  <a:schemeClr val="bg1"/>
                </a:solidFill>
              </a:rPr>
              <a:t>12-</a:t>
            </a:r>
            <a:r>
              <a:rPr lang="bg-BG" sz="2600" b="1" dirty="0">
                <a:solidFill>
                  <a:schemeClr val="bg1"/>
                </a:solidFill>
              </a:rPr>
              <a:t>16</a:t>
            </a:r>
            <a:r>
              <a:rPr lang="en-US" sz="2600" b="1" dirty="0">
                <a:solidFill>
                  <a:schemeClr val="bg1"/>
                </a:solidFill>
              </a:rPr>
              <a:t> </a:t>
            </a:r>
            <a:r>
              <a:rPr lang="en-GB" sz="2600" b="1" dirty="0">
                <a:solidFill>
                  <a:schemeClr val="bg1"/>
                </a:solidFill>
              </a:rPr>
              <a:t>months</a:t>
            </a:r>
            <a:endParaRPr lang="en-US" sz="2600" b="1" dirty="0">
              <a:solidFill>
                <a:schemeClr val="bg1"/>
              </a:solidFill>
            </a:endParaRPr>
          </a:p>
        </p:txBody>
      </p:sp>
      <p:cxnSp>
        <p:nvCxnSpPr>
          <p:cNvPr id="28" name="Straight Arrow Connector 27"/>
          <p:cNvCxnSpPr>
            <a:cxnSpLocks/>
          </p:cNvCxnSpPr>
          <p:nvPr/>
        </p:nvCxnSpPr>
        <p:spPr>
          <a:xfrm>
            <a:off x="5973235" y="2268978"/>
            <a:ext cx="4244" cy="109458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cxnSpLocks/>
          </p:cNvCxnSpPr>
          <p:nvPr/>
        </p:nvCxnSpPr>
        <p:spPr>
          <a:xfrm>
            <a:off x="5957388" y="4342799"/>
            <a:ext cx="814097" cy="89052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cxnSpLocks/>
          </p:cNvCxnSpPr>
          <p:nvPr/>
        </p:nvCxnSpPr>
        <p:spPr>
          <a:xfrm>
            <a:off x="5967434" y="4342799"/>
            <a:ext cx="2042309" cy="89052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>
            <a:cxnSpLocks/>
          </p:cNvCxnSpPr>
          <p:nvPr/>
        </p:nvCxnSpPr>
        <p:spPr>
          <a:xfrm flipH="1">
            <a:off x="4122611" y="4342799"/>
            <a:ext cx="1844824" cy="87403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cxnSpLocks/>
          </p:cNvCxnSpPr>
          <p:nvPr/>
        </p:nvCxnSpPr>
        <p:spPr>
          <a:xfrm flipH="1">
            <a:off x="5360869" y="4342799"/>
            <a:ext cx="606566" cy="89052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ounded Rectangle 8">
            <a:hlinkClick r:id="rId2"/>
            <a:extLst>
              <a:ext uri="{FF2B5EF4-FFF2-40B4-BE49-F238E27FC236}">
                <a16:creationId xmlns:a16="http://schemas.microsoft.com/office/drawing/2014/main" id="{9FE2E8DE-501E-4EA6-A799-3C38927A94AD}"/>
              </a:ext>
            </a:extLst>
          </p:cNvPr>
          <p:cNvSpPr/>
          <p:nvPr/>
        </p:nvSpPr>
        <p:spPr>
          <a:xfrm>
            <a:off x="2924260" y="1415414"/>
            <a:ext cx="6045522" cy="706802"/>
          </a:xfrm>
          <a:prstGeom prst="roundRect">
            <a:avLst>
              <a:gd name="adj" fmla="val 8117"/>
            </a:avLst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108000" anchor="ctr" anchorCtr="0">
            <a:sp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cs typeface="Consolas" pitchFamily="49" charset="0"/>
              </a:rPr>
              <a:t>Programming Basics</a:t>
            </a:r>
          </a:p>
        </p:txBody>
      </p:sp>
      <p:sp>
        <p:nvSpPr>
          <p:cNvPr id="31" name="Rounded Rectangle 8">
            <a:hlinkClick r:id="rId3"/>
            <a:extLst>
              <a:ext uri="{FF2B5EF4-FFF2-40B4-BE49-F238E27FC236}">
                <a16:creationId xmlns:a16="http://schemas.microsoft.com/office/drawing/2014/main" id="{A20D132C-11B6-4CA9-BD0C-C889476B9692}"/>
              </a:ext>
            </a:extLst>
          </p:cNvPr>
          <p:cNvSpPr/>
          <p:nvPr/>
        </p:nvSpPr>
        <p:spPr>
          <a:xfrm>
            <a:off x="3706762" y="3491107"/>
            <a:ext cx="4562168" cy="706802"/>
          </a:xfrm>
          <a:prstGeom prst="roundRect">
            <a:avLst>
              <a:gd name="adj" fmla="val 8117"/>
            </a:avLst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108000" anchor="ctr" anchorCtr="0">
            <a:sp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cs typeface="Consolas" pitchFamily="49" charset="0"/>
              </a:rPr>
              <a:t>Fundamentals Module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72DE052-D7A4-4280-AD0B-E0060535767D}"/>
              </a:ext>
            </a:extLst>
          </p:cNvPr>
          <p:cNvSpPr txBox="1"/>
          <p:nvPr/>
        </p:nvSpPr>
        <p:spPr>
          <a:xfrm>
            <a:off x="651000" y="3358904"/>
            <a:ext cx="2015360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600" b="1" dirty="0">
                <a:solidFill>
                  <a:schemeClr val="tx1">
                    <a:lumMod val="75000"/>
                  </a:schemeClr>
                </a:solidFill>
              </a:rPr>
              <a:t>Fundamental</a:t>
            </a:r>
            <a:br>
              <a:rPr lang="en-GB" sz="2600" b="1" dirty="0">
                <a:solidFill>
                  <a:schemeClr val="tx1">
                    <a:lumMod val="75000"/>
                  </a:schemeClr>
                </a:solidFill>
              </a:rPr>
            </a:br>
            <a:r>
              <a:rPr lang="en-GB" sz="2600" b="1" dirty="0">
                <a:solidFill>
                  <a:schemeClr val="tx1">
                    <a:lumMod val="75000"/>
                  </a:schemeClr>
                </a:solidFill>
              </a:rPr>
              <a:t>Module</a:t>
            </a:r>
            <a:endParaRPr lang="en-US" sz="2600" b="1" dirty="0">
              <a:solidFill>
                <a:schemeClr val="tx1">
                  <a:lumMod val="75000"/>
                </a:schemeClr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612F73F-98FE-497D-ABF2-E3D8629E03CA}"/>
              </a:ext>
            </a:extLst>
          </p:cNvPr>
          <p:cNvGrpSpPr/>
          <p:nvPr/>
        </p:nvGrpSpPr>
        <p:grpSpPr>
          <a:xfrm>
            <a:off x="3380800" y="5365166"/>
            <a:ext cx="5214091" cy="706802"/>
            <a:chOff x="3503612" y="5666405"/>
            <a:chExt cx="4573730" cy="706802"/>
          </a:xfrm>
        </p:grpSpPr>
        <p:sp>
          <p:nvSpPr>
            <p:cNvPr id="21" name="Rounded Rectangle 8">
              <a:extLst>
                <a:ext uri="{FF2B5EF4-FFF2-40B4-BE49-F238E27FC236}">
                  <a16:creationId xmlns:a16="http://schemas.microsoft.com/office/drawing/2014/main" id="{1B9F98C2-75C2-475C-8648-8F7F958186C5}"/>
                </a:ext>
              </a:extLst>
            </p:cNvPr>
            <p:cNvSpPr/>
            <p:nvPr/>
          </p:nvSpPr>
          <p:spPr>
            <a:xfrm>
              <a:off x="3503612" y="5666405"/>
              <a:ext cx="1239666" cy="706802"/>
            </a:xfrm>
            <a:prstGeom prst="roundRect">
              <a:avLst>
                <a:gd name="adj" fmla="val 8117"/>
              </a:avLst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tIns="72000" bIns="108000" anchor="ctr" anchorCtr="0">
              <a:spAutoFit/>
            </a:bodyPr>
            <a:lstStyle/>
            <a:p>
              <a:pPr algn="ctr"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3200" b="1" noProof="1">
                  <a:solidFill>
                    <a:schemeClr val="tx2">
                      <a:lumMod val="75000"/>
                    </a:schemeClr>
                  </a:solidFill>
                  <a:cs typeface="Consolas" pitchFamily="49" charset="0"/>
                </a:rPr>
                <a:t>Java</a:t>
              </a:r>
            </a:p>
          </p:txBody>
        </p:sp>
        <p:sp>
          <p:nvSpPr>
            <p:cNvPr id="22" name="Rounded Rectangle 8">
              <a:extLst>
                <a:ext uri="{FF2B5EF4-FFF2-40B4-BE49-F238E27FC236}">
                  <a16:creationId xmlns:a16="http://schemas.microsoft.com/office/drawing/2014/main" id="{01259880-7BE3-4520-ABD5-A691CFEE7780}"/>
                </a:ext>
              </a:extLst>
            </p:cNvPr>
            <p:cNvSpPr/>
            <p:nvPr/>
          </p:nvSpPr>
          <p:spPr>
            <a:xfrm>
              <a:off x="4873906" y="5666405"/>
              <a:ext cx="762000" cy="706802"/>
            </a:xfrm>
            <a:prstGeom prst="roundRect">
              <a:avLst>
                <a:gd name="adj" fmla="val 8117"/>
              </a:avLst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tIns="72000" bIns="108000" anchor="ctr" anchorCtr="0">
              <a:spAutoFit/>
            </a:bodyPr>
            <a:lstStyle/>
            <a:p>
              <a:pPr algn="ctr"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3200" b="1" noProof="1">
                  <a:solidFill>
                    <a:schemeClr val="tx2">
                      <a:lumMod val="75000"/>
                    </a:schemeClr>
                  </a:solidFill>
                  <a:cs typeface="Consolas" pitchFamily="49" charset="0"/>
                </a:rPr>
                <a:t>C#</a:t>
              </a:r>
            </a:p>
          </p:txBody>
        </p:sp>
        <p:sp>
          <p:nvSpPr>
            <p:cNvPr id="23" name="Rounded Rectangle 8">
              <a:extLst>
                <a:ext uri="{FF2B5EF4-FFF2-40B4-BE49-F238E27FC236}">
                  <a16:creationId xmlns:a16="http://schemas.microsoft.com/office/drawing/2014/main" id="{02504244-89C6-479B-8313-D5B700D58A99}"/>
                </a:ext>
              </a:extLst>
            </p:cNvPr>
            <p:cNvSpPr/>
            <p:nvPr/>
          </p:nvSpPr>
          <p:spPr>
            <a:xfrm>
              <a:off x="5766534" y="5666405"/>
              <a:ext cx="1434994" cy="706802"/>
            </a:xfrm>
            <a:prstGeom prst="roundRect">
              <a:avLst>
                <a:gd name="adj" fmla="val 8117"/>
              </a:avLst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tIns="72000" bIns="108000" anchor="ctr" anchorCtr="0">
              <a:spAutoFit/>
            </a:bodyPr>
            <a:lstStyle/>
            <a:p>
              <a:pPr algn="ctr"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3200" b="1" noProof="1">
                  <a:solidFill>
                    <a:schemeClr val="tx2">
                      <a:lumMod val="75000"/>
                    </a:schemeClr>
                  </a:solidFill>
                  <a:cs typeface="Consolas" pitchFamily="49" charset="0"/>
                </a:rPr>
                <a:t>Python</a:t>
              </a:r>
            </a:p>
          </p:txBody>
        </p:sp>
        <p:sp>
          <p:nvSpPr>
            <p:cNvPr id="24" name="Rounded Rectangle 8">
              <a:extLst>
                <a:ext uri="{FF2B5EF4-FFF2-40B4-BE49-F238E27FC236}">
                  <a16:creationId xmlns:a16="http://schemas.microsoft.com/office/drawing/2014/main" id="{F6A97AFF-BC20-4887-9742-09B7DE9601F1}"/>
                </a:ext>
              </a:extLst>
            </p:cNvPr>
            <p:cNvSpPr/>
            <p:nvPr/>
          </p:nvSpPr>
          <p:spPr>
            <a:xfrm>
              <a:off x="7332155" y="5666405"/>
              <a:ext cx="745187" cy="706802"/>
            </a:xfrm>
            <a:prstGeom prst="roundRect">
              <a:avLst>
                <a:gd name="adj" fmla="val 8117"/>
              </a:avLst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tIns="72000" bIns="108000" anchor="ctr" anchorCtr="0">
              <a:spAutoFit/>
            </a:bodyPr>
            <a:lstStyle/>
            <a:p>
              <a:pPr algn="ctr"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3200" b="1" noProof="1">
                  <a:solidFill>
                    <a:schemeClr val="tx2">
                      <a:lumMod val="75000"/>
                    </a:schemeClr>
                  </a:solidFill>
                  <a:cs typeface="Consolas" pitchFamily="49" charset="0"/>
                </a:rPr>
                <a:t>JS</a:t>
              </a:r>
            </a:p>
          </p:txBody>
        </p:sp>
      </p:grpSp>
      <p:sp>
        <p:nvSpPr>
          <p:cNvPr id="26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37</a:t>
            </a:fld>
            <a:endParaRPr lang="en-US" noProof="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70F73DE-2AAF-4196-9E98-8252A1131656}"/>
              </a:ext>
            </a:extLst>
          </p:cNvPr>
          <p:cNvSpPr txBox="1"/>
          <p:nvPr/>
        </p:nvSpPr>
        <p:spPr>
          <a:xfrm>
            <a:off x="2938544" y="6339221"/>
            <a:ext cx="6110748" cy="369332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4"/>
              </a:rPr>
              <a:t>https://softuni.bg/trainings/courses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8647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2" grpId="0"/>
      <p:bldP spid="84" grpId="0"/>
      <p:bldP spid="31" grpId="0" animBg="1"/>
      <p:bldP spid="20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Title">
            <a:extLst>
              <a:ext uri="{FF2B5EF4-FFF2-40B4-BE49-F238E27FC236}">
                <a16:creationId xmlns:a16="http://schemas.microsoft.com/office/drawing/2014/main" id="{FA0703FC-0F8F-4C80-A615-E4B381EC0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8800" dirty="0">
                <a:solidFill>
                  <a:srgbClr val="234465"/>
                </a:solidFill>
              </a:rPr>
              <a:t>Questions?</a:t>
            </a:r>
            <a:endParaRPr lang="en-US" sz="8800" dirty="0"/>
          </a:p>
        </p:txBody>
      </p:sp>
    </p:spTree>
    <p:extLst>
      <p:ext uri="{BB962C8B-B14F-4D97-AF65-F5344CB8AC3E}">
        <p14:creationId xmlns:p14="http://schemas.microsoft.com/office/powerpoint/2010/main" val="3538928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Body"/>
          <p:cNvSpPr>
            <a:spLocks noGrp="1"/>
          </p:cNvSpPr>
          <p:nvPr>
            <p:ph idx="4294967295"/>
          </p:nvPr>
        </p:nvSpPr>
        <p:spPr>
          <a:xfrm>
            <a:off x="190404" y="1179000"/>
            <a:ext cx="8695596" cy="54900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/>
            <a:r>
              <a:rPr lang="en-US" sz="3000" noProof="1">
                <a:hlinkClick r:id="rId3"/>
              </a:rPr>
              <a:t>softuni.bg</a:t>
            </a:r>
            <a:r>
              <a:rPr lang="en-US" sz="3000" noProof="1"/>
              <a:t>, </a:t>
            </a:r>
            <a:r>
              <a:rPr lang="en-US" sz="3000" noProof="1">
                <a:hlinkClick r:id="rId4"/>
              </a:rPr>
              <a:t>about.softuni.bg</a:t>
            </a:r>
            <a:r>
              <a:rPr lang="en-US" sz="3000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Software University Foundation</a:t>
            </a:r>
            <a:endParaRPr lang="bg-BG" sz="3200" dirty="0"/>
          </a:p>
          <a:p>
            <a:pPr lvl="1"/>
            <a:r>
              <a:rPr lang="en-US" sz="3000" noProof="1">
                <a:hlinkClick r:id="rId5"/>
              </a:rPr>
              <a:t>softuni.foundation</a:t>
            </a:r>
            <a:endParaRPr lang="en-US" sz="30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@ Facebook</a:t>
            </a:r>
          </a:p>
          <a:p>
            <a:pPr lvl="1"/>
            <a:r>
              <a:rPr lang="en-US" sz="3000" noProof="1">
                <a:hlinkClick r:id="rId6"/>
              </a:rPr>
              <a:t>facebook.com/SoftwareUniversity</a:t>
            </a:r>
            <a:endParaRPr lang="en-US" sz="30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Forums</a:t>
            </a:r>
          </a:p>
          <a:p>
            <a:pPr lvl="1"/>
            <a:r>
              <a:rPr lang="en-US" sz="3000" dirty="0">
                <a:hlinkClick r:id="rId7"/>
              </a:rPr>
              <a:t>forum.softuni.bg</a:t>
            </a:r>
            <a:endParaRPr lang="en-US" sz="3000" noProof="1"/>
          </a:p>
        </p:txBody>
      </p:sp>
      <p:sp>
        <p:nvSpPr>
          <p:cNvPr id="3" name="Slide 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4186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62F1BA-09C2-4596-A540-BD1CFB8A7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400" dirty="0"/>
              <a:t>The SoftUni Family</a:t>
            </a:r>
            <a:endParaRPr lang="en-US" sz="44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BBA344F-EE38-496D-9951-F3A07F799C2C}"/>
              </a:ext>
            </a:extLst>
          </p:cNvPr>
          <p:cNvSpPr/>
          <p:nvPr/>
        </p:nvSpPr>
        <p:spPr>
          <a:xfrm>
            <a:off x="723900" y="5635314"/>
            <a:ext cx="10744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/>
              <a:t>Quality Digital Education for Thousands </a:t>
            </a:r>
            <a:endParaRPr lang="bg-BG" sz="3600" b="1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9F90435-1E0C-4DF6-B21A-3998F833822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601" y="1564507"/>
            <a:ext cx="1198589" cy="119890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55DB321-8557-430C-BEAC-692783B775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1423" y="3638327"/>
            <a:ext cx="1166096" cy="140222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5C217AA-78FF-4CAF-AD33-8FC4075A9F1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9932" y="3638327"/>
            <a:ext cx="1166096" cy="138925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0B5AB7A-69A7-4592-93C0-49A6EBE026C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9557" y="3637697"/>
            <a:ext cx="1166096" cy="1567139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785D8FB0-38CF-4129-B573-946CA798395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9182" y="3631793"/>
            <a:ext cx="1166096" cy="1350756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0434B66B-1327-4999-9634-476608607EB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8807" y="3638327"/>
            <a:ext cx="1166096" cy="1433701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86153542-942C-47F8-99F7-A5304F0BB0B5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976" y="3638329"/>
            <a:ext cx="1164351" cy="1440000"/>
          </a:xfrm>
          <a:prstGeom prst="rect">
            <a:avLst/>
          </a:prstGeom>
        </p:spPr>
      </p:pic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A428AC31-22E1-4DE9-9FE8-E84634F78557}"/>
              </a:ext>
            </a:extLst>
          </p:cNvPr>
          <p:cNvCxnSpPr>
            <a:cxnSpLocks/>
          </p:cNvCxnSpPr>
          <p:nvPr/>
        </p:nvCxnSpPr>
        <p:spPr>
          <a:xfrm>
            <a:off x="2581935" y="3197599"/>
            <a:ext cx="7159921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BC34701-F23F-45F5-BC26-F157C1F39E0D}"/>
              </a:ext>
            </a:extLst>
          </p:cNvPr>
          <p:cNvCxnSpPr/>
          <p:nvPr/>
        </p:nvCxnSpPr>
        <p:spPr>
          <a:xfrm>
            <a:off x="2581934" y="3197599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3F320A38-1F4C-4CBD-8D49-E6A318B0DB10}"/>
              </a:ext>
            </a:extLst>
          </p:cNvPr>
          <p:cNvCxnSpPr/>
          <p:nvPr/>
        </p:nvCxnSpPr>
        <p:spPr>
          <a:xfrm>
            <a:off x="3976157" y="3197599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AE625277-2FE6-4500-A0B5-56CA69D784E3}"/>
              </a:ext>
            </a:extLst>
          </p:cNvPr>
          <p:cNvCxnSpPr/>
          <p:nvPr/>
        </p:nvCxnSpPr>
        <p:spPr>
          <a:xfrm>
            <a:off x="5422980" y="3191249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CB32A03E-9BE6-4F64-9EB9-94E37FE41E43}"/>
              </a:ext>
            </a:extLst>
          </p:cNvPr>
          <p:cNvCxnSpPr/>
          <p:nvPr/>
        </p:nvCxnSpPr>
        <p:spPr>
          <a:xfrm>
            <a:off x="6862605" y="3191249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A67FCA8C-5D8B-481A-A41F-4341DCF2885E}"/>
              </a:ext>
            </a:extLst>
          </p:cNvPr>
          <p:cNvCxnSpPr>
            <a:cxnSpLocks/>
          </p:cNvCxnSpPr>
          <p:nvPr/>
        </p:nvCxnSpPr>
        <p:spPr>
          <a:xfrm>
            <a:off x="8302230" y="3191249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04A07ECD-876D-419A-A5E5-3956AD1348CA}"/>
              </a:ext>
            </a:extLst>
          </p:cNvPr>
          <p:cNvCxnSpPr>
            <a:cxnSpLocks/>
          </p:cNvCxnSpPr>
          <p:nvPr/>
        </p:nvCxnSpPr>
        <p:spPr>
          <a:xfrm>
            <a:off x="9741855" y="3197599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88F5954-79E8-4930-AF9C-28122147FD52}"/>
              </a:ext>
            </a:extLst>
          </p:cNvPr>
          <p:cNvCxnSpPr/>
          <p:nvPr/>
        </p:nvCxnSpPr>
        <p:spPr>
          <a:xfrm>
            <a:off x="6161895" y="2955029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83360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Body">
            <a:extLst>
              <a:ext uri="{FF2B5EF4-FFF2-40B4-BE49-F238E27FC236}">
                <a16:creationId xmlns:a16="http://schemas.microsoft.com/office/drawing/2014/main" id="{980F49B1-E4BE-4389-A747-7AB9B71AD9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269001"/>
            <a:ext cx="11818096" cy="5455890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dirty="0"/>
              <a:t>This course (slides, examples, demos, exercises, homework, documents, videos and other assets) is </a:t>
            </a:r>
            <a:r>
              <a:rPr lang="en-US" b="1" dirty="0"/>
              <a:t>copyrighted content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Unauthorized copy, reproduction or use is illegal</a:t>
            </a:r>
          </a:p>
          <a:p>
            <a:pPr>
              <a:lnSpc>
                <a:spcPct val="120000"/>
              </a:lnSpc>
            </a:pPr>
            <a:r>
              <a:rPr lang="en-US" dirty="0"/>
              <a:t>© SoftUni – </a:t>
            </a:r>
            <a:r>
              <a:rPr lang="en-US" dirty="0">
                <a:hlinkClick r:id="rId3"/>
              </a:rPr>
              <a:t>https://about.softuni.bg/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© Software University – </a:t>
            </a:r>
            <a:r>
              <a:rPr lang="en-US" dirty="0">
                <a:hlinkClick r:id="rId4"/>
              </a:rPr>
              <a:t>https://softuni.bg</a:t>
            </a:r>
            <a:endParaRPr lang="bg-BG" dirty="0"/>
          </a:p>
        </p:txBody>
      </p:sp>
      <p:pic>
        <p:nvPicPr>
          <p:cNvPr id="6" name="Picture License" descr="License">
            <a:extLst>
              <a:ext uri="{FF2B5EF4-FFF2-40B4-BE49-F238E27FC236}">
                <a16:creationId xmlns:a16="http://schemas.microsoft.com/office/drawing/2014/main" id="{A10A2585-858C-4B1E-8846-27CF1C15729E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745023" y="4445455"/>
            <a:ext cx="1930977" cy="2043545"/>
          </a:xfrm>
          <a:prstGeom prst="rect">
            <a:avLst/>
          </a:prstGeom>
        </p:spPr>
      </p:pic>
      <p:sp>
        <p:nvSpPr>
          <p:cNvPr id="3" name="Slide Title">
            <a:extLst>
              <a:ext uri="{FF2B5EF4-FFF2-40B4-BE49-F238E27FC236}">
                <a16:creationId xmlns:a16="http://schemas.microsoft.com/office/drawing/2014/main" id="{E5F1FB41-80C3-4816-BC47-CCC50632E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License</a:t>
            </a:r>
            <a:endParaRPr lang="bg-BG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40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06533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DBE0A17-8DB0-42F9-B3FB-74C9B426DF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5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7EE1C7-1149-41B3-A45A-915EFAD8BF2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59336"/>
            <a:ext cx="11818096" cy="5607875"/>
          </a:xfrm>
        </p:spPr>
        <p:txBody>
          <a:bodyPr>
            <a:normAutofit/>
          </a:bodyPr>
          <a:lstStyle/>
          <a:p>
            <a:pPr>
              <a:lnSpc>
                <a:spcPct val="115000"/>
              </a:lnSpc>
            </a:pPr>
            <a:r>
              <a:rPr lang="en-US" sz="3400" dirty="0"/>
              <a:t>The "</a:t>
            </a:r>
            <a:r>
              <a:rPr lang="en-US" sz="3400" b="1" dirty="0"/>
              <a:t>Software University</a:t>
            </a:r>
            <a:r>
              <a:rPr lang="en-US" sz="3400" dirty="0"/>
              <a:t>" learning program @ SoftUni</a:t>
            </a:r>
          </a:p>
          <a:p>
            <a:pPr lvl="1">
              <a:lnSpc>
                <a:spcPct val="115000"/>
              </a:lnSpc>
            </a:pPr>
            <a:r>
              <a:rPr lang="en-US" dirty="0"/>
              <a:t>Become a </a:t>
            </a:r>
            <a:r>
              <a:rPr lang="en-US" b="1" dirty="0"/>
              <a:t>professional software engineer </a:t>
            </a:r>
            <a:r>
              <a:rPr lang="en-US" dirty="0"/>
              <a:t>in ~ 1-2 years</a:t>
            </a:r>
          </a:p>
          <a:p>
            <a:pPr lvl="1">
              <a:lnSpc>
                <a:spcPct val="115000"/>
              </a:lnSpc>
              <a:buClr>
                <a:schemeClr val="tx1"/>
              </a:buClr>
            </a:pPr>
            <a:r>
              <a:rPr lang="en-US" b="1" dirty="0"/>
              <a:t>Professions</a:t>
            </a:r>
            <a:r>
              <a:rPr lang="en-US" dirty="0"/>
              <a:t>:</a:t>
            </a:r>
          </a:p>
          <a:p>
            <a:pPr lvl="2">
              <a:lnSpc>
                <a:spcPct val="115000"/>
              </a:lnSpc>
            </a:pPr>
            <a:r>
              <a:rPr lang="en-US" b="1" dirty="0"/>
              <a:t>C# </a:t>
            </a:r>
            <a:r>
              <a:rPr lang="en-US" dirty="0"/>
              <a:t>/ .NET Web Developer</a:t>
            </a:r>
          </a:p>
          <a:p>
            <a:pPr lvl="2">
              <a:lnSpc>
                <a:spcPct val="115000"/>
              </a:lnSpc>
            </a:pPr>
            <a:r>
              <a:rPr lang="en-US" b="1" dirty="0"/>
              <a:t>Java</a:t>
            </a:r>
            <a:r>
              <a:rPr lang="en-US" dirty="0"/>
              <a:t> &amp; Spring Web Developer</a:t>
            </a:r>
          </a:p>
          <a:p>
            <a:pPr lvl="2">
              <a:lnSpc>
                <a:spcPct val="115000"/>
              </a:lnSpc>
            </a:pPr>
            <a:r>
              <a:rPr lang="en-US" b="1" dirty="0"/>
              <a:t>JavaScript</a:t>
            </a:r>
            <a:r>
              <a:rPr lang="en-US" dirty="0"/>
              <a:t> Web Developer</a:t>
            </a:r>
          </a:p>
          <a:p>
            <a:pPr lvl="2">
              <a:lnSpc>
                <a:spcPct val="115000"/>
              </a:lnSpc>
            </a:pPr>
            <a:r>
              <a:rPr lang="en-US" b="1" dirty="0"/>
              <a:t>Python</a:t>
            </a:r>
            <a:r>
              <a:rPr lang="en-US" dirty="0"/>
              <a:t> &amp; Django Web Developer</a:t>
            </a:r>
          </a:p>
          <a:p>
            <a:pPr lvl="1">
              <a:lnSpc>
                <a:spcPct val="115000"/>
              </a:lnSpc>
            </a:pPr>
            <a:r>
              <a:rPr lang="en-US" dirty="0"/>
              <a:t>Curriculum: </a:t>
            </a:r>
            <a:r>
              <a:rPr lang="en-US" dirty="0">
                <a:hlinkClick r:id="rId2"/>
              </a:rPr>
              <a:t>https://softuni.bg/curriculum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91E9007-6A00-4DC6-8853-9049C2077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Software Engineering Learning Program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8153" y="2741039"/>
            <a:ext cx="5690345" cy="2438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343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Ð ÐµÐ·ÑÐ»ÑÐ°Ñ Ñ Ð¸Ð·Ð¾Ð±ÑÐ°Ð¶ÐµÐ½Ð¸Ðµ Ð·Ð° partners png">
            <a:extLst>
              <a:ext uri="{FF2B5EF4-FFF2-40B4-BE49-F238E27FC236}">
                <a16:creationId xmlns:a16="http://schemas.microsoft.com/office/drawing/2014/main" id="{EE0A1201-F763-428D-8A16-3BB8DEA817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3445" y="1244757"/>
            <a:ext cx="3325109" cy="3158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ubtitle 3">
            <a:extLst>
              <a:ext uri="{FF2B5EF4-FFF2-40B4-BE49-F238E27FC236}">
                <a16:creationId xmlns:a16="http://schemas.microsoft.com/office/drawing/2014/main" id="{E3FC38F6-A3E0-48E1-B781-D82BB17E1FFB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US" dirty="0"/>
              <a:t>Tech Companies, Who </a:t>
            </a:r>
            <a:r>
              <a:rPr lang="en-US"/>
              <a:t>Support SoftUni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GB" dirty="0"/>
              <a:t>SoftUni Partners</a:t>
            </a:r>
          </a:p>
        </p:txBody>
      </p:sp>
    </p:spTree>
    <p:extLst>
      <p:ext uri="{BB962C8B-B14F-4D97-AF65-F5344CB8AC3E}">
        <p14:creationId xmlns:p14="http://schemas.microsoft.com/office/powerpoint/2010/main" val="407216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956A635-7DCB-4737-9977-C486C791F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err="1"/>
              <a:t>SoftUni</a:t>
            </a:r>
            <a:r>
              <a:rPr lang="en-GB" b="1" dirty="0"/>
              <a:t> Diamond Partners</a:t>
            </a:r>
            <a:endParaRPr lang="bg-BG" dirty="0"/>
          </a:p>
        </p:txBody>
      </p:sp>
      <p:pic>
        <p:nvPicPr>
          <p:cNvPr id="17" name="Picture 16" descr="Graphical user interface, text, application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817217D7-0BF6-4D9E-8E3B-E4C13EC5C3A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32" t="2384" r="19064" b="23051"/>
          <a:stretch/>
        </p:blipFill>
        <p:spPr>
          <a:xfrm>
            <a:off x="585251" y="2823602"/>
            <a:ext cx="2217855" cy="1092173"/>
          </a:xfrm>
          <a:prstGeom prst="rect">
            <a:avLst/>
          </a:prstGeom>
        </p:spPr>
      </p:pic>
      <p:pic>
        <p:nvPicPr>
          <p:cNvPr id="20" name="Picture 19" descr="Text&#10;&#10;Description automatically generated with low confidence">
            <a:hlinkClick r:id="rId4"/>
            <a:extLst>
              <a:ext uri="{FF2B5EF4-FFF2-40B4-BE49-F238E27FC236}">
                <a16:creationId xmlns:a16="http://schemas.microsoft.com/office/drawing/2014/main" id="{04A6A894-8A9A-4E5B-88D1-24F9A2F848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658" y="1068463"/>
            <a:ext cx="2089504" cy="1639964"/>
          </a:xfrm>
          <a:prstGeom prst="rect">
            <a:avLst/>
          </a:prstGeom>
        </p:spPr>
      </p:pic>
      <p:pic>
        <p:nvPicPr>
          <p:cNvPr id="25" name="Picture 24" descr="Graphical user interface&#10;&#10;Description automatically generated with low confidence">
            <a:hlinkClick r:id="rId6"/>
            <a:extLst>
              <a:ext uri="{FF2B5EF4-FFF2-40B4-BE49-F238E27FC236}">
                <a16:creationId xmlns:a16="http://schemas.microsoft.com/office/drawing/2014/main" id="{83257898-7623-4DC1-92DC-C5AD2AC74CF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8517" y="1367878"/>
            <a:ext cx="2045805" cy="2515334"/>
          </a:xfrm>
          <a:prstGeom prst="rect">
            <a:avLst/>
          </a:prstGeom>
        </p:spPr>
      </p:pic>
      <p:pic>
        <p:nvPicPr>
          <p:cNvPr id="27" name="Picture 26" descr="Logo&#10;&#10;Description automatically generated with low confidence">
            <a:hlinkClick r:id="rId8"/>
            <a:extLst>
              <a:ext uri="{FF2B5EF4-FFF2-40B4-BE49-F238E27FC236}">
                <a16:creationId xmlns:a16="http://schemas.microsoft.com/office/drawing/2014/main" id="{C179D76D-17E7-4F4E-9808-BBF903658DA6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8" t="16985" r="2532" b="21422"/>
          <a:stretch/>
        </p:blipFill>
        <p:spPr>
          <a:xfrm>
            <a:off x="3593620" y="3099687"/>
            <a:ext cx="4455001" cy="540001"/>
          </a:xfrm>
          <a:prstGeom prst="rect">
            <a:avLst/>
          </a:prstGeom>
        </p:spPr>
      </p:pic>
      <p:pic>
        <p:nvPicPr>
          <p:cNvPr id="30" name="Picture 29" descr="Logo&#10;&#10;Description automatically generated">
            <a:hlinkClick r:id="rId10"/>
            <a:extLst>
              <a:ext uri="{FF2B5EF4-FFF2-40B4-BE49-F238E27FC236}">
                <a16:creationId xmlns:a16="http://schemas.microsoft.com/office/drawing/2014/main" id="{93F033DD-94F4-4599-9D64-B6A8BF46466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991" y="1249982"/>
            <a:ext cx="1824182" cy="1276927"/>
          </a:xfrm>
          <a:prstGeom prst="rect">
            <a:avLst/>
          </a:prstGeom>
        </p:spPr>
      </p:pic>
      <p:pic>
        <p:nvPicPr>
          <p:cNvPr id="22" name="Picture 21" descr="Text&#10;&#10;Description automatically generated with low confidence">
            <a:hlinkClick r:id="rId12"/>
            <a:extLst>
              <a:ext uri="{FF2B5EF4-FFF2-40B4-BE49-F238E27FC236}">
                <a16:creationId xmlns:a16="http://schemas.microsoft.com/office/drawing/2014/main" id="{2D9A9160-CFB1-4198-B631-320EFBF99E2C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6029" y="1793140"/>
            <a:ext cx="2376275" cy="535946"/>
          </a:xfrm>
          <a:prstGeom prst="rect">
            <a:avLst/>
          </a:prstGeom>
        </p:spPr>
      </p:pic>
      <p:pic>
        <p:nvPicPr>
          <p:cNvPr id="21" name="Picture 20" descr="Logo, company name&#10;&#10;Description automatically generated">
            <a:hlinkClick r:id="rId14"/>
            <a:extLst>
              <a:ext uri="{FF2B5EF4-FFF2-40B4-BE49-F238E27FC236}">
                <a16:creationId xmlns:a16="http://schemas.microsoft.com/office/drawing/2014/main" id="{B2C7AFA4-B03B-4F90-BCF5-42B64D45FD93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54" t="27513" r="15212" b="31480"/>
          <a:stretch/>
        </p:blipFill>
        <p:spPr>
          <a:xfrm>
            <a:off x="877702" y="5756803"/>
            <a:ext cx="1704391" cy="759297"/>
          </a:xfrm>
          <a:prstGeom prst="rect">
            <a:avLst/>
          </a:prstGeom>
        </p:spPr>
      </p:pic>
      <p:pic>
        <p:nvPicPr>
          <p:cNvPr id="28" name="Picture 27" descr="A picture containing logo&#10;&#10;Description automatically generated">
            <a:hlinkClick r:id="rId16"/>
            <a:extLst>
              <a:ext uri="{FF2B5EF4-FFF2-40B4-BE49-F238E27FC236}">
                <a16:creationId xmlns:a16="http://schemas.microsoft.com/office/drawing/2014/main" id="{8D7EE580-66D1-490E-AB52-9AAD1973ADF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702" y="4261665"/>
            <a:ext cx="1827471" cy="1092173"/>
          </a:xfrm>
          <a:prstGeom prst="rect">
            <a:avLst/>
          </a:prstGeom>
        </p:spPr>
      </p:pic>
      <p:pic>
        <p:nvPicPr>
          <p:cNvPr id="29" name="Picture 28" descr="Logo, company name&#10;&#10;Description automatically generated">
            <a:hlinkClick r:id="rId18"/>
            <a:extLst>
              <a:ext uri="{FF2B5EF4-FFF2-40B4-BE49-F238E27FC236}">
                <a16:creationId xmlns:a16="http://schemas.microsoft.com/office/drawing/2014/main" id="{D90A1DB9-C677-4980-898B-02F96A34874B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55" t="30252" r="7839" b="28040"/>
          <a:stretch/>
        </p:blipFill>
        <p:spPr>
          <a:xfrm>
            <a:off x="8454322" y="4248225"/>
            <a:ext cx="2700000" cy="765000"/>
          </a:xfrm>
          <a:prstGeom prst="rect">
            <a:avLst/>
          </a:prstGeom>
        </p:spPr>
      </p:pic>
      <p:pic>
        <p:nvPicPr>
          <p:cNvPr id="31" name="Picture 30" descr="Logo&#10;&#10;Description automatically generated">
            <a:hlinkClick r:id="rId20"/>
            <a:extLst>
              <a:ext uri="{FF2B5EF4-FFF2-40B4-BE49-F238E27FC236}">
                <a16:creationId xmlns:a16="http://schemas.microsoft.com/office/drawing/2014/main" id="{51539337-EA92-4DEC-B27C-1C96A708D318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5611" y="4109323"/>
            <a:ext cx="3711886" cy="1327171"/>
          </a:xfrm>
          <a:prstGeom prst="rect">
            <a:avLst/>
          </a:prstGeom>
        </p:spPr>
      </p:pic>
      <p:pic>
        <p:nvPicPr>
          <p:cNvPr id="32" name="Picture 31" descr="Logo&#10;&#10;Description automatically generated">
            <a:hlinkClick r:id="rId22"/>
            <a:extLst>
              <a:ext uri="{FF2B5EF4-FFF2-40B4-BE49-F238E27FC236}">
                <a16:creationId xmlns:a16="http://schemas.microsoft.com/office/drawing/2014/main" id="{F70938FD-B0F5-423E-8C2C-99B884B6B04A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4322" y="5499000"/>
            <a:ext cx="2657856" cy="916485"/>
          </a:xfrm>
          <a:prstGeom prst="rect">
            <a:avLst/>
          </a:prstGeom>
        </p:spPr>
      </p:pic>
      <p:pic>
        <p:nvPicPr>
          <p:cNvPr id="33" name="Picture 32" descr="A picture containing logo&#10;&#10;Description automatically generated">
            <a:hlinkClick r:id="rId24"/>
            <a:extLst>
              <a:ext uri="{FF2B5EF4-FFF2-40B4-BE49-F238E27FC236}">
                <a16:creationId xmlns:a16="http://schemas.microsoft.com/office/drawing/2014/main" id="{FFB981A5-A282-4429-A0A1-AD728C389669}"/>
              </a:ext>
            </a:extLst>
          </p:cNvPr>
          <p:cNvPicPr>
            <a:picLocks noChangeAspect="1"/>
          </p:cNvPicPr>
          <p:nvPr/>
        </p:nvPicPr>
        <p:blipFill>
          <a:blip r:embed="rId2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2500" y="5436494"/>
            <a:ext cx="2391414" cy="1145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903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B0D5FB3-68F2-49D8-A153-8BAD1305EF0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8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E22D599-06AA-45AE-9605-321A51F18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Educational Partners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4F98D6B-A014-49DE-BFE5-4440AB6347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3588" y="1804627"/>
            <a:ext cx="4042163" cy="3991238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9D59668-3C9A-4BAE-83AF-92CB45919E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2001" y="2264942"/>
            <a:ext cx="3284393" cy="3070608"/>
          </a:xfrm>
          <a:prstGeom prst="rect">
            <a:avLst/>
          </a:prstGeom>
          <a:ln w="28575">
            <a:solidFill>
              <a:srgbClr val="44546A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874608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B8B4AD2-9F26-4C08-9B7F-20D4CBAE7F2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9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3D2A3EA-5574-4520-8B5C-9762FE8026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Coca-Cola HBC – Bulgaria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60128CCC-6709-487E-B68E-C79151AAEA9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8695598" cy="5528766"/>
          </a:xfrm>
        </p:spPr>
        <p:txBody>
          <a:bodyPr>
            <a:normAutofit/>
          </a:bodyPr>
          <a:lstStyle/>
          <a:p>
            <a:r>
              <a:rPr lang="en-US" dirty="0"/>
              <a:t>Coca‑Cola HBC is one of the world's        largest bottlers of brands from                                 the Coca‑Cola company</a:t>
            </a:r>
          </a:p>
          <a:p>
            <a:r>
              <a:rPr lang="en-US" dirty="0"/>
              <a:t>CCHBC started operations in Bulgaria in 1992 and since then is one of the biggest contributors to the local economy </a:t>
            </a:r>
          </a:p>
          <a:p>
            <a:r>
              <a:rPr lang="en-US" dirty="0"/>
              <a:t>Global company with over 30 thousand engaged people</a:t>
            </a:r>
          </a:p>
          <a:p>
            <a:r>
              <a:rPr lang="en-US" dirty="0">
                <a:hlinkClick r:id="rId2"/>
              </a:rPr>
              <a:t>https://bg.coca-colahellenic.com</a:t>
            </a:r>
            <a:r>
              <a:rPr lang="en-US" dirty="0"/>
              <a:t> </a:t>
            </a:r>
            <a:endParaRPr lang="en-GB" dirty="0"/>
          </a:p>
        </p:txBody>
      </p:sp>
      <p:pic>
        <p:nvPicPr>
          <p:cNvPr id="8" name="Picture 7" descr="Text&#10;&#10;Description automatically generated with low confidence">
            <a:hlinkClick r:id="rId3"/>
            <a:extLst>
              <a:ext uri="{FF2B5EF4-FFF2-40B4-BE49-F238E27FC236}">
                <a16:creationId xmlns:a16="http://schemas.microsoft.com/office/drawing/2014/main" id="{35138918-5300-4AE4-879C-1625A6FA9AD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979" b="23764"/>
          <a:stretch/>
        </p:blipFill>
        <p:spPr>
          <a:xfrm>
            <a:off x="8321838" y="1196125"/>
            <a:ext cx="3619808" cy="1365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335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oftUni">
  <a:themeElements>
    <a:clrScheme name="SoftUni">
      <a:dk1>
        <a:srgbClr val="234465"/>
      </a:dk1>
      <a:lt1>
        <a:srgbClr val="FFA000"/>
      </a:lt1>
      <a:dk2>
        <a:srgbClr val="234465"/>
      </a:dk2>
      <a:lt2>
        <a:srgbClr val="FFFFFF"/>
      </a:lt2>
      <a:accent1>
        <a:srgbClr val="FFA000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F2AC44"/>
      </a:hlink>
      <a:folHlink>
        <a:srgbClr val="F6C781"/>
      </a:folHlink>
    </a:clrScheme>
    <a:fontScheme name="SoftUn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4437</TotalTime>
  <Words>1620</Words>
  <Application>Microsoft Office PowerPoint</Application>
  <PresentationFormat>Widescreen</PresentationFormat>
  <Paragraphs>296</Paragraphs>
  <Slides>40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6" baseType="lpstr">
      <vt:lpstr>Arial</vt:lpstr>
      <vt:lpstr>Calibri</vt:lpstr>
      <vt:lpstr>Consolas</vt:lpstr>
      <vt:lpstr>Wingdings</vt:lpstr>
      <vt:lpstr>Wingdings 2</vt:lpstr>
      <vt:lpstr>SoftUni</vt:lpstr>
      <vt:lpstr>Software University: Learning Program</vt:lpstr>
      <vt:lpstr>Table of Contents</vt:lpstr>
      <vt:lpstr>Questions?</vt:lpstr>
      <vt:lpstr>The SoftUni Family</vt:lpstr>
      <vt:lpstr>Software Engineering Learning Program</vt:lpstr>
      <vt:lpstr>SoftUni Partners</vt:lpstr>
      <vt:lpstr>SoftUni Diamond Partners</vt:lpstr>
      <vt:lpstr>Educational Partners</vt:lpstr>
      <vt:lpstr>Coca-Cola HBC – Bulgaria</vt:lpstr>
      <vt:lpstr>CreateX</vt:lpstr>
      <vt:lpstr>SmartIT</vt:lpstr>
      <vt:lpstr>Draft Kings</vt:lpstr>
      <vt:lpstr>SuperHosting</vt:lpstr>
      <vt:lpstr>Indeavr</vt:lpstr>
      <vt:lpstr>Taulia</vt:lpstr>
      <vt:lpstr>Software Group</vt:lpstr>
      <vt:lpstr>Postbank</vt:lpstr>
      <vt:lpstr>Schwarz IT</vt:lpstr>
      <vt:lpstr>PokerStars</vt:lpstr>
      <vt:lpstr>PharVision Capital</vt:lpstr>
      <vt:lpstr>The Trainers</vt:lpstr>
      <vt:lpstr>Svetlin Nakov, PhD</vt:lpstr>
      <vt:lpstr>Georgi Inkov</vt:lpstr>
      <vt:lpstr>Veronika Vaneva</vt:lpstr>
      <vt:lpstr>Todor Stoyanov</vt:lpstr>
      <vt:lpstr>Mario Zahariev</vt:lpstr>
      <vt:lpstr>Ivaylo Kenov</vt:lpstr>
      <vt:lpstr>Martin Paunov</vt:lpstr>
      <vt:lpstr>Viktor Kostadinov</vt:lpstr>
      <vt:lpstr>Doncho Minkov</vt:lpstr>
      <vt:lpstr>Stamo Petkov</vt:lpstr>
      <vt:lpstr>Lachezar Balev</vt:lpstr>
      <vt:lpstr>Ivaylo Papazov</vt:lpstr>
      <vt:lpstr>Simeon Petrov</vt:lpstr>
      <vt:lpstr>Learning Paths and Opportunities</vt:lpstr>
      <vt:lpstr>Software Engineering: Educational Program</vt:lpstr>
      <vt:lpstr>Curriculum</vt:lpstr>
      <vt:lpstr>Questions?</vt:lpstr>
      <vt:lpstr>Trainings @ Software University (SoftUni)</vt:lpstr>
      <vt:lpstr>License</vt:lpstr>
    </vt:vector>
  </TitlesOfParts>
  <Company>SoftUni – https://about.softuni.bg/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SoftUni and Partners</dc:title>
  <dc:subject>Software Development</dc:subject>
  <dc:creator>Software University</dc:creator>
  <cp:keywords>CODE; Career Orientation Days Event. Tech Module</cp:keywords>
  <dc:description>© SoftUni – https://about.softuni.bg/
© Software University – https://softuni.bg
Copyrighted document. Unauthorized copy, reproduction or use is not permitted.</dc:description>
  <cp:lastModifiedBy>Aleksandra Raykova</cp:lastModifiedBy>
  <cp:revision>182</cp:revision>
  <dcterms:created xsi:type="dcterms:W3CDTF">2018-05-23T13:08:44Z</dcterms:created>
  <dcterms:modified xsi:type="dcterms:W3CDTF">2022-05-12T12:34:12Z</dcterms:modified>
  <cp:category>SoftUni; Software University</cp:category>
</cp:coreProperties>
</file>